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42"/>
  </p:notesMasterIdLst>
  <p:sldIdLst>
    <p:sldId id="306" r:id="rId2"/>
    <p:sldId id="378" r:id="rId3"/>
    <p:sldId id="377" r:id="rId4"/>
    <p:sldId id="379" r:id="rId5"/>
    <p:sldId id="384" r:id="rId6"/>
    <p:sldId id="408" r:id="rId7"/>
    <p:sldId id="387" r:id="rId8"/>
    <p:sldId id="412" r:id="rId9"/>
    <p:sldId id="419" r:id="rId10"/>
    <p:sldId id="418" r:id="rId11"/>
    <p:sldId id="417" r:id="rId12"/>
    <p:sldId id="413" r:id="rId13"/>
    <p:sldId id="414" r:id="rId14"/>
    <p:sldId id="420" r:id="rId15"/>
    <p:sldId id="416" r:id="rId16"/>
    <p:sldId id="421" r:id="rId17"/>
    <p:sldId id="422" r:id="rId18"/>
    <p:sldId id="423" r:id="rId19"/>
    <p:sldId id="390" r:id="rId20"/>
    <p:sldId id="411" r:id="rId21"/>
    <p:sldId id="388" r:id="rId22"/>
    <p:sldId id="389" r:id="rId23"/>
    <p:sldId id="424" r:id="rId24"/>
    <p:sldId id="425" r:id="rId25"/>
    <p:sldId id="426" r:id="rId26"/>
    <p:sldId id="427" r:id="rId27"/>
    <p:sldId id="428" r:id="rId28"/>
    <p:sldId id="430" r:id="rId29"/>
    <p:sldId id="391" r:id="rId30"/>
    <p:sldId id="392" r:id="rId31"/>
    <p:sldId id="393" r:id="rId32"/>
    <p:sldId id="432" r:id="rId33"/>
    <p:sldId id="394" r:id="rId34"/>
    <p:sldId id="395" r:id="rId35"/>
    <p:sldId id="396" r:id="rId36"/>
    <p:sldId id="397" r:id="rId37"/>
    <p:sldId id="398" r:id="rId38"/>
    <p:sldId id="399" r:id="rId39"/>
    <p:sldId id="376" r:id="rId40"/>
    <p:sldId id="431"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0066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9" autoAdjust="0"/>
    <p:restoredTop sz="79065" autoAdjust="0"/>
  </p:normalViewPr>
  <p:slideViewPr>
    <p:cSldViewPr>
      <p:cViewPr varScale="1">
        <p:scale>
          <a:sx n="56" d="100"/>
          <a:sy n="56" d="100"/>
        </p:scale>
        <p:origin x="1692" y="7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18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defRPr>
            </a:lvl1pPr>
          </a:lstStyle>
          <a:p>
            <a:pPr>
              <a:defRPr/>
            </a:pPr>
            <a:endParaRPr lang="en-US" altLang="zh-TW"/>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defRPr>
            </a:lvl1pPr>
          </a:lstStyle>
          <a:p>
            <a:pPr>
              <a:defRPr/>
            </a:pPr>
            <a:fld id="{9E1B2F9A-186B-4AC8-B273-1CDEBB29F7E8}"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De_facto_standard" TargetMode="External"/><Relationship Id="rId3" Type="http://schemas.openxmlformats.org/officeDocument/2006/relationships/hyperlink" Target="https://en.wikipedia.org/wiki/Keyboard_layout" TargetMode="External"/><Relationship Id="rId7" Type="http://schemas.openxmlformats.org/officeDocument/2006/relationships/hyperlink" Target="https://en.wikipedia.org/wiki/QWERTY"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rgonomic" TargetMode="External"/><Relationship Id="rId11" Type="http://schemas.openxmlformats.org/officeDocument/2006/relationships/hyperlink" Target="https://en.wikipedia.org/wiki/Dvorak_keyboard_layout#cite_note-3" TargetMode="External"/><Relationship Id="rId5" Type="http://schemas.openxmlformats.org/officeDocument/2006/relationships/hyperlink" Target="https://en.wikipedia.org/wiki/August_Dvorak" TargetMode="External"/><Relationship Id="rId10" Type="http://schemas.openxmlformats.org/officeDocument/2006/relationships/hyperlink" Target="https://en.wikipedia.org/wiki/Repetitive_strain_injury" TargetMode="External"/><Relationship Id="rId4" Type="http://schemas.openxmlformats.org/officeDocument/2006/relationships/hyperlink" Target="https://en.wikipedia.org/wiki/English_language" TargetMode="External"/><Relationship Id="rId9" Type="http://schemas.openxmlformats.org/officeDocument/2006/relationships/hyperlink" Target="https://en.wikipedia.org/wiki/Dvorak_keyboard_layout#cite_note-LATimes1985-2"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Douglas_Engelbart" TargetMode="External"/><Relationship Id="rId3" Type="http://schemas.openxmlformats.org/officeDocument/2006/relationships/hyperlink" Target="https://en.wikipedia.org/wiki/Input_device" TargetMode="External"/><Relationship Id="rId7" Type="http://schemas.openxmlformats.org/officeDocument/2006/relationships/hyperlink" Target="https://en.wikipedia.org/wiki/Keyer"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Bicycle_handlebar" TargetMode="External"/><Relationship Id="rId5" Type="http://schemas.openxmlformats.org/officeDocument/2006/relationships/hyperlink" Target="https://en.wikipedia.org/wiki/Piano" TargetMode="External"/><Relationship Id="rId4" Type="http://schemas.openxmlformats.org/officeDocument/2006/relationships/hyperlink" Target="https://en.wikipedia.org/wiki/Chord_(music)" TargetMode="External"/><Relationship Id="rId9" Type="http://schemas.openxmlformats.org/officeDocument/2006/relationships/hyperlink" Target="https://en.wikipedia.org/wiki/The_Mother_of_All_Demo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De_facto_standard" TargetMode="External"/><Relationship Id="rId3" Type="http://schemas.openxmlformats.org/officeDocument/2006/relationships/hyperlink" Target="https://en.wikipedia.org/wiki/Keyboard_layout" TargetMode="External"/><Relationship Id="rId7" Type="http://schemas.openxmlformats.org/officeDocument/2006/relationships/hyperlink" Target="https://en.wikipedia.org/wiki/QWERTY"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Ergonomic" TargetMode="External"/><Relationship Id="rId11" Type="http://schemas.openxmlformats.org/officeDocument/2006/relationships/hyperlink" Target="https://en.wikipedia.org/wiki/Dvorak_keyboard_layout#cite_note-3" TargetMode="External"/><Relationship Id="rId5" Type="http://schemas.openxmlformats.org/officeDocument/2006/relationships/hyperlink" Target="https://en.wikipedia.org/wiki/August_Dvorak" TargetMode="External"/><Relationship Id="rId10" Type="http://schemas.openxmlformats.org/officeDocument/2006/relationships/hyperlink" Target="https://en.wikipedia.org/wiki/Repetitive_strain_injury" TargetMode="External"/><Relationship Id="rId4" Type="http://schemas.openxmlformats.org/officeDocument/2006/relationships/hyperlink" Target="https://en.wikipedia.org/wiki/English_language" TargetMode="External"/><Relationship Id="rId9" Type="http://schemas.openxmlformats.org/officeDocument/2006/relationships/hyperlink" Target="https://en.wikipedia.org/wiki/Dvorak_keyboard_layout#cite_note-LATimes1985-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2</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is a </a:t>
            </a:r>
            <a:r>
              <a:rPr lang="en-US" b="0" i="0" u="none" strike="noStrike" dirty="0">
                <a:solidFill>
                  <a:srgbClr val="3366CC"/>
                </a:solidFill>
                <a:effectLst/>
                <a:latin typeface="Arial" panose="020B0604020202020204" pitchFamily="34" charset="0"/>
                <a:hlinkClick r:id="rId3" tooltip="Keyboard layout"/>
              </a:rPr>
              <a:t>keyboard layout</a:t>
            </a:r>
            <a:r>
              <a:rPr lang="en-US" b="0" i="0" dirty="0">
                <a:solidFill>
                  <a:srgbClr val="202122"/>
                </a:solidFill>
                <a:effectLst/>
                <a:latin typeface="Arial" panose="020B0604020202020204" pitchFamily="34" charset="0"/>
              </a:rPr>
              <a:t> for </a:t>
            </a:r>
            <a:r>
              <a:rPr lang="en-US" b="0" i="0" u="none" strike="noStrike" dirty="0">
                <a:solidFill>
                  <a:srgbClr val="3366CC"/>
                </a:solidFill>
                <a:effectLst/>
                <a:latin typeface="Arial" panose="020B0604020202020204" pitchFamily="34" charset="0"/>
                <a:hlinkClick r:id="rId4" tooltip="English language"/>
              </a:rPr>
              <a:t>English</a:t>
            </a:r>
            <a:r>
              <a:rPr lang="en-US" b="0" i="0" dirty="0">
                <a:solidFill>
                  <a:srgbClr val="202122"/>
                </a:solidFill>
                <a:effectLst/>
                <a:latin typeface="Arial" panose="020B0604020202020204" pitchFamily="34" charset="0"/>
              </a:rPr>
              <a:t> patented in 1936 by </a:t>
            </a:r>
            <a:r>
              <a:rPr lang="en-US" b="0" i="0" u="none" strike="noStrike" dirty="0">
                <a:solidFill>
                  <a:srgbClr val="3366CC"/>
                </a:solidFill>
                <a:effectLst/>
                <a:latin typeface="Arial" panose="020B0604020202020204" pitchFamily="34" charset="0"/>
                <a:hlinkClick r:id="rId5" tooltip="August Dvorak"/>
              </a:rPr>
              <a:t>August Dvorak</a:t>
            </a:r>
            <a:r>
              <a:rPr lang="en-US" b="0" i="0" dirty="0">
                <a:solidFill>
                  <a:srgbClr val="202122"/>
                </a:solidFill>
                <a:effectLst/>
                <a:latin typeface="Arial" panose="020B0604020202020204" pitchFamily="34" charset="0"/>
              </a:rPr>
              <a:t> and his brother-in-law, William Dealey, as a faster and more </a:t>
            </a:r>
            <a:r>
              <a:rPr lang="en-US" b="0" i="0" u="none" strike="noStrike" dirty="0">
                <a:solidFill>
                  <a:srgbClr val="3366CC"/>
                </a:solidFill>
                <a:effectLst/>
                <a:latin typeface="Arial" panose="020B0604020202020204" pitchFamily="34" charset="0"/>
                <a:hlinkClick r:id="rId6" tooltip="Ergonomic"/>
              </a:rPr>
              <a:t>ergonomic</a:t>
            </a:r>
            <a:r>
              <a:rPr lang="en-US" b="0" i="0" dirty="0">
                <a:solidFill>
                  <a:srgbClr val="202122"/>
                </a:solidFill>
                <a:effectLst/>
                <a:latin typeface="Arial" panose="020B0604020202020204" pitchFamily="34" charset="0"/>
              </a:rPr>
              <a:t> alternative to the </a:t>
            </a:r>
            <a:r>
              <a:rPr lang="en-US" b="0" i="0" u="none" strike="noStrike" dirty="0">
                <a:solidFill>
                  <a:srgbClr val="3366CC"/>
                </a:solidFill>
                <a:effectLst/>
                <a:latin typeface="Arial" panose="020B0604020202020204" pitchFamily="34" charset="0"/>
                <a:hlinkClick r:id="rId7" tooltip="QWERTY"/>
              </a:rPr>
              <a:t>QWERTY</a:t>
            </a:r>
            <a:r>
              <a:rPr lang="en-US" b="0" i="0" dirty="0">
                <a:solidFill>
                  <a:srgbClr val="202122"/>
                </a:solidFill>
                <a:effectLst/>
                <a:latin typeface="Arial" panose="020B0604020202020204" pitchFamily="34" charset="0"/>
              </a:rPr>
              <a:t> layout (the </a:t>
            </a:r>
            <a:r>
              <a:rPr lang="en-US" b="0" i="1" u="none" strike="noStrike" dirty="0">
                <a:solidFill>
                  <a:srgbClr val="3366CC"/>
                </a:solidFill>
                <a:effectLst/>
                <a:latin typeface="Arial" panose="020B0604020202020204" pitchFamily="34" charset="0"/>
                <a:hlinkClick r:id="rId8" tooltip="De facto standard"/>
              </a:rPr>
              <a:t>de facto</a:t>
            </a:r>
            <a:r>
              <a:rPr lang="en-US" b="0" i="0" u="none" strike="noStrike" dirty="0">
                <a:solidFill>
                  <a:srgbClr val="3366CC"/>
                </a:solidFill>
                <a:effectLst/>
                <a:latin typeface="Arial" panose="020B0604020202020204" pitchFamily="34" charset="0"/>
                <a:hlinkClick r:id="rId8" tooltip="De facto standard"/>
              </a:rPr>
              <a:t> standard</a:t>
            </a:r>
            <a:r>
              <a:rPr lang="en-US" b="0" i="0" dirty="0">
                <a:solidFill>
                  <a:srgbClr val="202122"/>
                </a:solidFill>
                <a:effectLst/>
                <a:latin typeface="Arial" panose="020B0604020202020204" pitchFamily="34" charset="0"/>
              </a:rPr>
              <a:t> keyboard layout). Dvorak proponents claim that it requires less finger motion</a:t>
            </a:r>
            <a:r>
              <a:rPr lang="en-US" b="0" i="0" u="none" strike="noStrike" baseline="30000" dirty="0">
                <a:solidFill>
                  <a:srgbClr val="3366CC"/>
                </a:solidFill>
                <a:effectLst/>
                <a:latin typeface="Arial" panose="020B0604020202020204" pitchFamily="34" charset="0"/>
                <a:hlinkClick r:id="rId9"/>
              </a:rPr>
              <a:t>[2]</a:t>
            </a:r>
            <a:r>
              <a:rPr lang="en-US" b="0" i="0" dirty="0">
                <a:solidFill>
                  <a:srgbClr val="202122"/>
                </a:solidFill>
                <a:effectLst/>
                <a:latin typeface="Arial" panose="020B0604020202020204" pitchFamily="34" charset="0"/>
              </a:rPr>
              <a:t> and as a result reduces errors, increases typing speed, reduces </a:t>
            </a:r>
            <a:r>
              <a:rPr lang="en-US" b="0" i="0" u="none" strike="noStrike" dirty="0">
                <a:solidFill>
                  <a:srgbClr val="3366CC"/>
                </a:solidFill>
                <a:effectLst/>
                <a:latin typeface="Arial" panose="020B0604020202020204" pitchFamily="34" charset="0"/>
                <a:hlinkClick r:id="rId10" tooltip="Repetitive strain injury"/>
              </a:rPr>
              <a:t>repetitive strain injuries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1"/>
              </a:rPr>
              <a:t>[3]</a:t>
            </a:r>
            <a:r>
              <a:rPr lang="en-US" b="0" i="0" dirty="0">
                <a:solidFill>
                  <a:srgbClr val="202122"/>
                </a:solidFill>
                <a:effectLst/>
                <a:latin typeface="Arial" panose="020B0604020202020204" pitchFamily="34" charset="0"/>
              </a:rPr>
              <a:t> or is simply more comfortable than QWERTY.</a:t>
            </a:r>
            <a:endParaRPr lang="en-PK"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21</a:t>
            </a:fld>
            <a:endParaRPr lang="en-US" altLang="zh-TW"/>
          </a:p>
        </p:txBody>
      </p:sp>
    </p:spTree>
    <p:extLst>
      <p:ext uri="{BB962C8B-B14F-4D97-AF65-F5344CB8AC3E}">
        <p14:creationId xmlns:p14="http://schemas.microsoft.com/office/powerpoint/2010/main" val="3079981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2"/>
                </a:solidFill>
                <a:effectLst/>
                <a:latin typeface="Arial" panose="020B0604020202020204" pitchFamily="34" charset="0"/>
              </a:rPr>
              <a:t>chorded keyboard</a:t>
            </a:r>
            <a:r>
              <a:rPr lang="en-US" b="0" i="0" dirty="0">
                <a:solidFill>
                  <a:srgbClr val="202122"/>
                </a:solidFill>
                <a:effectLst/>
                <a:latin typeface="Arial" panose="020B0604020202020204" pitchFamily="34" charset="0"/>
              </a:rPr>
              <a:t> (also called a chorded keyset, </a:t>
            </a:r>
            <a:r>
              <a:rPr lang="en-US" b="0" i="1" dirty="0">
                <a:solidFill>
                  <a:srgbClr val="202122"/>
                </a:solidFill>
                <a:effectLst/>
                <a:latin typeface="Arial" panose="020B0604020202020204" pitchFamily="34" charset="0"/>
              </a:rPr>
              <a:t>chord keyboard</a:t>
            </a:r>
            <a:r>
              <a:rPr lang="en-US" b="0" i="0" dirty="0">
                <a:solidFill>
                  <a:srgbClr val="202122"/>
                </a:solidFill>
                <a:effectLst/>
                <a:latin typeface="Arial" panose="020B0604020202020204" pitchFamily="34" charset="0"/>
              </a:rPr>
              <a:t> or </a:t>
            </a:r>
            <a:r>
              <a:rPr lang="en-US" b="0" i="1" dirty="0">
                <a:solidFill>
                  <a:srgbClr val="202122"/>
                </a:solidFill>
                <a:effectLst/>
                <a:latin typeface="Arial" panose="020B0604020202020204" pitchFamily="34" charset="0"/>
              </a:rPr>
              <a:t>chording keyboard</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3" tooltip="Input device"/>
              </a:rPr>
              <a:t>computer input device</a:t>
            </a:r>
            <a:r>
              <a:rPr lang="en-US" b="0" i="0" dirty="0">
                <a:solidFill>
                  <a:srgbClr val="202122"/>
                </a:solidFill>
                <a:effectLst/>
                <a:latin typeface="Arial" panose="020B0604020202020204" pitchFamily="34" charset="0"/>
              </a:rPr>
              <a:t> that allows the user to enter characters or commands formed by pressing several keys together, like playing a "</a:t>
            </a:r>
            <a:r>
              <a:rPr lang="en-US" b="0" i="0" u="none" strike="noStrike" dirty="0">
                <a:solidFill>
                  <a:srgbClr val="3366CC"/>
                </a:solidFill>
                <a:effectLst/>
                <a:latin typeface="Arial" panose="020B0604020202020204" pitchFamily="34" charset="0"/>
                <a:hlinkClick r:id="rId4" tooltip="Chord (music)"/>
              </a:rPr>
              <a:t>chord</a:t>
            </a:r>
            <a:r>
              <a:rPr lang="en-US" b="0" i="0" dirty="0">
                <a:solidFill>
                  <a:srgbClr val="202122"/>
                </a:solidFill>
                <a:effectLst/>
                <a:latin typeface="Arial" panose="020B0604020202020204" pitchFamily="34" charset="0"/>
              </a:rPr>
              <a:t>" on a </a:t>
            </a:r>
            <a:r>
              <a:rPr lang="en-US" b="0" i="0" u="none" strike="noStrike" dirty="0">
                <a:solidFill>
                  <a:srgbClr val="3366CC"/>
                </a:solidFill>
                <a:effectLst/>
                <a:latin typeface="Arial" panose="020B0604020202020204" pitchFamily="34" charset="0"/>
                <a:hlinkClick r:id="rId5" tooltip="Piano"/>
              </a:rPr>
              <a:t>piano</a:t>
            </a:r>
            <a:r>
              <a:rPr lang="en-US" b="0" i="0" dirty="0">
                <a:solidFill>
                  <a:srgbClr val="202122"/>
                </a:solidFill>
                <a:effectLst/>
                <a:latin typeface="Arial" panose="020B0604020202020204" pitchFamily="34" charset="0"/>
              </a:rPr>
              <a:t>. The large number of combinations available from a small number of keys allows text or commands to be entered with one hand, leaving the other hand free. A secondary advantage is that it can be built into a device (such as a pocket-sized computer or a </a:t>
            </a:r>
            <a:r>
              <a:rPr lang="en-US" b="0" i="0" u="none" strike="noStrike" dirty="0">
                <a:solidFill>
                  <a:srgbClr val="3366CC"/>
                </a:solidFill>
                <a:effectLst/>
                <a:latin typeface="Arial" panose="020B0604020202020204" pitchFamily="34" charset="0"/>
                <a:hlinkClick r:id="rId6" tooltip="Bicycle handlebar"/>
              </a:rPr>
              <a:t>bicycle handlebar</a:t>
            </a:r>
            <a:r>
              <a:rPr lang="en-US" b="0" i="0" dirty="0">
                <a:solidFill>
                  <a:srgbClr val="202122"/>
                </a:solidFill>
                <a:effectLst/>
                <a:latin typeface="Arial" panose="020B0604020202020204" pitchFamily="34" charset="0"/>
              </a:rPr>
              <a:t>) that is too small to contain a normal-sized keyboard.</a:t>
            </a:r>
          </a:p>
          <a:p>
            <a:pPr algn="l"/>
            <a:r>
              <a:rPr lang="en-US" b="0" i="0" dirty="0">
                <a:solidFill>
                  <a:srgbClr val="202122"/>
                </a:solidFill>
                <a:effectLst/>
                <a:latin typeface="Arial" panose="020B0604020202020204" pitchFamily="34" charset="0"/>
              </a:rPr>
              <a:t>A chorded keyboard minus the board, typically designed to be used while held in the hand, is called a </a:t>
            </a:r>
            <a:r>
              <a:rPr lang="en-US" b="0" i="0" u="none" strike="noStrike" dirty="0" err="1">
                <a:solidFill>
                  <a:srgbClr val="3366CC"/>
                </a:solidFill>
                <a:effectLst/>
                <a:latin typeface="Arial" panose="020B0604020202020204" pitchFamily="34" charset="0"/>
                <a:hlinkClick r:id="rId7" tooltip="Keyer"/>
              </a:rPr>
              <a:t>keyer</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Douglas Engelbart"/>
              </a:rPr>
              <a:t>Douglas Engelbart</a:t>
            </a:r>
            <a:r>
              <a:rPr lang="en-US" b="0" i="0" dirty="0">
                <a:solidFill>
                  <a:srgbClr val="202122"/>
                </a:solidFill>
                <a:effectLst/>
                <a:latin typeface="Arial" panose="020B0604020202020204" pitchFamily="34" charset="0"/>
              </a:rPr>
              <a:t> introduced the chorded keyset as a computer interface in 1968 at what is often called "</a:t>
            </a:r>
            <a:r>
              <a:rPr lang="en-US" b="0" i="0" u="none" strike="noStrike" dirty="0">
                <a:solidFill>
                  <a:srgbClr val="3366CC"/>
                </a:solidFill>
                <a:effectLst/>
                <a:latin typeface="Arial" panose="020B0604020202020204" pitchFamily="34" charset="0"/>
                <a:hlinkClick r:id="rId9" tooltip="The Mother of All Demos"/>
              </a:rPr>
              <a:t>The Mother of All Demos</a:t>
            </a:r>
            <a:r>
              <a:rPr lang="en-US" b="0" i="0" dirty="0">
                <a:solidFill>
                  <a:srgbClr val="202122"/>
                </a:solidFill>
                <a:effectLst/>
                <a:latin typeface="Arial" panose="020B0604020202020204" pitchFamily="34" charset="0"/>
              </a:rPr>
              <a:t>".</a:t>
            </a:r>
          </a:p>
          <a:p>
            <a:endParaRPr lang="en-PK"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24</a:t>
            </a:fld>
            <a:endParaRPr lang="en-US" altLang="zh-TW"/>
          </a:p>
        </p:txBody>
      </p:sp>
    </p:spTree>
    <p:extLst>
      <p:ext uri="{BB962C8B-B14F-4D97-AF65-F5344CB8AC3E}">
        <p14:creationId xmlns:p14="http://schemas.microsoft.com/office/powerpoint/2010/main" val="3634409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5130743C-C08C-4674-94FC-763BD8701650}" type="slidenum">
              <a:rPr lang="en-AU" smtClean="0"/>
              <a:pPr/>
              <a:t>30</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50FB247F-171F-4934-904D-63DD639E41B4}" type="slidenum">
              <a:rPr lang="en-US" smtClean="0"/>
              <a:pPr/>
              <a:t>33</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US" b="1" i="1">
                <a:cs typeface="Times New Roman" pitchFamily="18" charset="0"/>
              </a:rPr>
              <a:t>Insider information</a:t>
            </a:r>
          </a:p>
          <a:p>
            <a:pPr eaLnBrk="1" hangingPunct="1"/>
            <a:r>
              <a:rPr lang="en-US">
                <a:cs typeface="Times" pitchFamily="18" charset="0"/>
              </a:rPr>
              <a:t>Douglas Englebart patented the first mouse in 1970 as the “X-Y position indicator for a display system.” The name mouse comes from the tail on the device.</a:t>
            </a: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53AB7C6-0C59-4245-9C51-201EA9171599}" type="slidenum">
              <a:rPr lang="en-AU" smtClean="0"/>
              <a:pPr/>
              <a:t>35</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58943199-4D32-4602-B715-507C914677F3}" type="slidenum">
              <a:rPr lang="en-US" smtClean="0"/>
              <a:pPr/>
              <a:t>37</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96341A6F-2CD9-411C-8200-08C4FCB6FB71}" type="slidenum">
              <a:rPr lang="en-US" smtClean="0"/>
              <a:pPr/>
              <a:t>38</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r>
              <a:rPr lang="en-US" b="1" i="1">
                <a:cs typeface="Times New Roman" pitchFamily="18" charset="0"/>
              </a:rPr>
              <a:t>Insider information</a:t>
            </a:r>
          </a:p>
          <a:p>
            <a:pPr eaLnBrk="1" hangingPunct="1"/>
            <a:r>
              <a:rPr lang="en-US">
                <a:cs typeface="Times" pitchFamily="18" charset="0"/>
              </a:rPr>
              <a:t>The term track point is copyrighted by IBM.</a:t>
            </a: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39</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3</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4</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A259A5E-9EA2-44A9-B233-06A2C69E977F}" type="slidenum">
              <a:rPr lang="en-US" smtClean="0"/>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p:spPr>
        <p:txBody>
          <a:bodyPr/>
          <a:lstStyle/>
          <a:p>
            <a:fld id="{8ECE5577-169D-4A54-A9D8-62F9D5126F1A}" type="slidenum">
              <a:rPr lang="en-US" smtClean="0">
                <a:latin typeface="Arial" pitchFamily="34" charset="0"/>
              </a:rPr>
              <a:pPr/>
              <a:t>6</a:t>
            </a:fld>
            <a:endParaRPr lang="en-US">
              <a:latin typeface="Arial" pitchFamily="34" charset="0"/>
            </a:endParaRPr>
          </a:p>
        </p:txBody>
      </p:sp>
      <p:sp>
        <p:nvSpPr>
          <p:cNvPr id="45059" name="Text Box 1"/>
          <p:cNvSpPr txBox="1">
            <a:spLocks noChangeArrowheads="1"/>
          </p:cNvSpPr>
          <p:nvPr/>
        </p:nvSpPr>
        <p:spPr bwMode="auto">
          <a:xfrm>
            <a:off x="957263" y="685800"/>
            <a:ext cx="4943475" cy="3429000"/>
          </a:xfrm>
          <a:prstGeom prst="rect">
            <a:avLst/>
          </a:prstGeom>
          <a:solidFill>
            <a:srgbClr val="FFFFFF"/>
          </a:solidFill>
          <a:ln w="9360">
            <a:solidFill>
              <a:srgbClr val="000000"/>
            </a:solidFill>
            <a:miter lim="800000"/>
            <a:headEnd/>
            <a:tailEnd/>
          </a:ln>
        </p:spPr>
        <p:txBody>
          <a:bodyPr wrap="none" lIns="84408" tIns="42204" rIns="84408" bIns="42204" anchor="ctr"/>
          <a:lstStyle/>
          <a:p>
            <a:endParaRPr lang="en-US"/>
          </a:p>
        </p:txBody>
      </p:sp>
      <p:sp>
        <p:nvSpPr>
          <p:cNvPr id="45060" name="Rectangle 2"/>
          <p:cNvSpPr>
            <a:spLocks noGrp="1" noChangeArrowheads="1"/>
          </p:cNvSpPr>
          <p:nvPr>
            <p:ph type="body"/>
          </p:nvPr>
        </p:nvSpPr>
        <p:spPr>
          <a:xfrm>
            <a:off x="685800" y="4343400"/>
            <a:ext cx="5483225" cy="4111625"/>
          </a:xfrm>
          <a:noFill/>
          <a:ln/>
        </p:spPr>
        <p:txBody>
          <a:bodyPr/>
          <a:lstStyle/>
          <a:p>
            <a:endParaRPr lang="en-US" dirty="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D5156"/>
                </a:solidFill>
                <a:effectLst/>
                <a:latin typeface="Google Sans"/>
              </a:rPr>
              <a:t>A modifier key is a key that modifies the action of another key when the two are pressed together. Modifier keys are commonly used </a:t>
            </a:r>
            <a:r>
              <a:rPr lang="en-US" b="1" i="0" dirty="0">
                <a:solidFill>
                  <a:srgbClr val="040C28"/>
                </a:solidFill>
                <a:effectLst/>
                <a:latin typeface="Google Sans"/>
              </a:rPr>
              <a:t>to enter keyboard shortcuts</a:t>
            </a:r>
            <a:r>
              <a:rPr lang="en-US" b="1" i="0" dirty="0">
                <a:solidFill>
                  <a:srgbClr val="4D5156"/>
                </a:solidFill>
                <a:effectLst/>
                <a:latin typeface="Google Sans"/>
              </a:rPr>
              <a:t>. Common modifier keys include Shift, Control, Alt, Command, Option, and Function.</a:t>
            </a:r>
            <a:endParaRPr lang="en-PK" b="1"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12</a:t>
            </a:fld>
            <a:endParaRPr lang="en-US" altLang="zh-TW"/>
          </a:p>
        </p:txBody>
      </p:sp>
    </p:spTree>
    <p:extLst>
      <p:ext uri="{BB962C8B-B14F-4D97-AF65-F5344CB8AC3E}">
        <p14:creationId xmlns:p14="http://schemas.microsoft.com/office/powerpoint/2010/main" val="35099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202124"/>
                </a:solidFill>
                <a:effectLst/>
                <a:latin typeface="Google Sans"/>
              </a:rPr>
              <a:t>F5 – Refreshes or reloads the page or document window.</a:t>
            </a:r>
          </a:p>
          <a:p>
            <a:endParaRPr lang="en-PK"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14</a:t>
            </a:fld>
            <a:endParaRPr lang="en-US" altLang="zh-TW"/>
          </a:p>
        </p:txBody>
      </p:sp>
    </p:spTree>
    <p:extLst>
      <p:ext uri="{BB962C8B-B14F-4D97-AF65-F5344CB8AC3E}">
        <p14:creationId xmlns:p14="http://schemas.microsoft.com/office/powerpoint/2010/main" val="2881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BF9665-9D6C-498F-9DB8-3A725CD523F8}" type="slidenum">
              <a:rPr lang="en-US" smtClean="0"/>
              <a:pPr/>
              <a:t>19</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b="1" i="1" dirty="0">
                <a:cs typeface="Times New Roman" pitchFamily="18" charset="0"/>
              </a:rPr>
              <a:t>Teaching tip</a:t>
            </a:r>
          </a:p>
          <a:p>
            <a:pPr eaLnBrk="1" hangingPunct="1"/>
            <a:r>
              <a:rPr lang="en-US" dirty="0">
                <a:cs typeface="Times" pitchFamily="18" charset="0"/>
              </a:rPr>
              <a:t>Table 5A.3 presents the ASCII code. An exercise that never fails to amuse students is to use the Alt and the number pad to enter letters into an application. As before, open MS Word. Have students hold down the Alt key and type an ASCII value into the number pad. Once they release the Alt, the letter appears. This is a useful skill when the keyboard breaks. Challenge the students to explore numbers above 128.</a:t>
            </a:r>
            <a:r>
              <a:rPr lang="en-US" dirty="0"/>
              <a:t> </a:t>
            </a:r>
          </a:p>
          <a:p>
            <a:pPr eaLnBrk="1" hangingPunct="1"/>
            <a:endParaRPr lang="en-US" dirty="0"/>
          </a:p>
          <a:p>
            <a:pPr algn="l"/>
            <a:r>
              <a:rPr lang="en-US" b="1" i="0" dirty="0">
                <a:solidFill>
                  <a:srgbClr val="272626"/>
                </a:solidFill>
                <a:effectLst/>
                <a:latin typeface="Arial" panose="020B0604020202020204" pitchFamily="34" charset="0"/>
              </a:rPr>
              <a:t>How do keyboards work?</a:t>
            </a:r>
          </a:p>
          <a:p>
            <a:pPr algn="l"/>
            <a:r>
              <a:rPr lang="en-US" b="1" i="0" dirty="0">
                <a:solidFill>
                  <a:srgbClr val="272626"/>
                </a:solidFill>
                <a:effectLst/>
                <a:latin typeface="Arial" panose="020B0604020202020204" pitchFamily="34" charset="0"/>
              </a:rPr>
              <a:t>Step 1 – The user presses a key on the keyboard</a:t>
            </a:r>
            <a:endParaRPr lang="en-US" b="0" i="0" dirty="0">
              <a:solidFill>
                <a:srgbClr val="272626"/>
              </a:solidFill>
              <a:effectLst/>
              <a:latin typeface="Arial" panose="020B0604020202020204" pitchFamily="34" charset="0"/>
            </a:endParaRPr>
          </a:p>
          <a:p>
            <a:pPr algn="l"/>
            <a:r>
              <a:rPr lang="en-US" b="0" i="0" dirty="0">
                <a:solidFill>
                  <a:srgbClr val="272626"/>
                </a:solidFill>
                <a:effectLst/>
                <a:latin typeface="Arial" panose="020B0604020202020204" pitchFamily="34" charset="0"/>
              </a:rPr>
              <a:t>The carbon pad on the base of the key hits the circuit board, completing the circuit</a:t>
            </a:r>
          </a:p>
          <a:p>
            <a:pPr algn="l"/>
            <a:r>
              <a:rPr lang="en-US" b="1" i="0" dirty="0">
                <a:solidFill>
                  <a:srgbClr val="272626"/>
                </a:solidFill>
                <a:effectLst/>
                <a:latin typeface="Arial" panose="020B0604020202020204" pitchFamily="34" charset="0"/>
              </a:rPr>
              <a:t>Step 2 – The keyboard detects a keypress</a:t>
            </a:r>
            <a:endParaRPr lang="en-US" b="0" i="0" dirty="0">
              <a:solidFill>
                <a:srgbClr val="272626"/>
              </a:solidFill>
              <a:effectLst/>
              <a:latin typeface="Arial" panose="020B0604020202020204" pitchFamily="34" charset="0"/>
            </a:endParaRPr>
          </a:p>
          <a:p>
            <a:pPr algn="l"/>
            <a:r>
              <a:rPr lang="en-US" b="0" i="0" dirty="0">
                <a:solidFill>
                  <a:srgbClr val="272626"/>
                </a:solidFill>
                <a:effectLst/>
                <a:latin typeface="Arial" panose="020B0604020202020204" pitchFamily="34" charset="0"/>
              </a:rPr>
              <a:t>The microcontroller in the keyboard detects which key that has been pressed by sending electrical pulses through the circuits running under the base of each key.</a:t>
            </a:r>
          </a:p>
          <a:p>
            <a:pPr algn="l"/>
            <a:r>
              <a:rPr lang="en-US" b="1" i="0" dirty="0">
                <a:solidFill>
                  <a:srgbClr val="272626"/>
                </a:solidFill>
                <a:effectLst/>
                <a:latin typeface="Arial" panose="020B0604020202020204" pitchFamily="34" charset="0"/>
              </a:rPr>
              <a:t>Step 3 – The keyboard sends the scan code to the computer</a:t>
            </a:r>
            <a:endParaRPr lang="en-US" b="0" i="0" dirty="0">
              <a:solidFill>
                <a:srgbClr val="272626"/>
              </a:solidFill>
              <a:effectLst/>
              <a:latin typeface="Arial" panose="020B0604020202020204" pitchFamily="34" charset="0"/>
            </a:endParaRPr>
          </a:p>
          <a:p>
            <a:pPr algn="l"/>
            <a:r>
              <a:rPr lang="en-US" b="0" i="0" dirty="0">
                <a:solidFill>
                  <a:srgbClr val="272626"/>
                </a:solidFill>
                <a:effectLst/>
                <a:latin typeface="Arial" panose="020B0604020202020204" pitchFamily="34" charset="0"/>
              </a:rPr>
              <a:t>The microcontroller sends an </a:t>
            </a:r>
            <a:r>
              <a:rPr lang="en-US" b="0" i="1" dirty="0">
                <a:solidFill>
                  <a:srgbClr val="272626"/>
                </a:solidFill>
                <a:effectLst/>
                <a:latin typeface="Arial" panose="020B0604020202020204" pitchFamily="34" charset="0"/>
              </a:rPr>
              <a:t>interrupt signal</a:t>
            </a:r>
            <a:r>
              <a:rPr lang="en-US" b="0" i="0" dirty="0">
                <a:solidFill>
                  <a:srgbClr val="272626"/>
                </a:solidFill>
                <a:effectLst/>
                <a:latin typeface="Arial" panose="020B0604020202020204" pitchFamily="34" charset="0"/>
              </a:rPr>
              <a:t> via a USB serial connection (or Bluetooth) to the computer, informing the processer that a key has been pressed together with the scan code of the key(s) that was pressed.</a:t>
            </a:r>
          </a:p>
          <a:p>
            <a:pPr algn="l"/>
            <a:r>
              <a:rPr lang="en-US" b="1" i="0" dirty="0">
                <a:solidFill>
                  <a:srgbClr val="272626"/>
                </a:solidFill>
                <a:effectLst/>
                <a:latin typeface="Arial" panose="020B0604020202020204" pitchFamily="34" charset="0"/>
              </a:rPr>
              <a:t>Step 4 – The scan code is converted to the letter/number that was pressed.</a:t>
            </a:r>
            <a:endParaRPr lang="en-US" b="0" i="0" dirty="0">
              <a:solidFill>
                <a:srgbClr val="272626"/>
              </a:solidFill>
              <a:effectLst/>
              <a:latin typeface="Arial" panose="020B0604020202020204" pitchFamily="34" charset="0"/>
            </a:endParaRPr>
          </a:p>
          <a:p>
            <a:pPr algn="l"/>
            <a:r>
              <a:rPr lang="en-US" b="0" i="0" dirty="0">
                <a:solidFill>
                  <a:srgbClr val="272626"/>
                </a:solidFill>
                <a:effectLst/>
                <a:latin typeface="Arial" panose="020B0604020202020204" pitchFamily="34" charset="0"/>
              </a:rPr>
              <a:t>The operating system converts the scan code into the binary code for letter / symbol that was pressed, depending on the keyboard language  installed on the operating system.</a:t>
            </a:r>
          </a:p>
          <a:p>
            <a:pPr algn="l"/>
            <a:r>
              <a:rPr lang="en-US" b="1" i="0" dirty="0">
                <a:solidFill>
                  <a:srgbClr val="272626"/>
                </a:solidFill>
                <a:effectLst/>
                <a:latin typeface="Arial" panose="020B0604020202020204" pitchFamily="34" charset="0"/>
              </a:rPr>
              <a:t>Step 5 – The letter is passed to the software</a:t>
            </a:r>
            <a:endParaRPr lang="en-US" b="0" i="0" dirty="0">
              <a:solidFill>
                <a:srgbClr val="272626"/>
              </a:solidFill>
              <a:effectLst/>
              <a:latin typeface="Arial" panose="020B0604020202020204" pitchFamily="34" charset="0"/>
            </a:endParaRPr>
          </a:p>
          <a:p>
            <a:pPr algn="l"/>
            <a:r>
              <a:rPr lang="en-US" b="0" i="0" dirty="0">
                <a:solidFill>
                  <a:srgbClr val="272626"/>
                </a:solidFill>
                <a:effectLst/>
                <a:latin typeface="Arial" panose="020B0604020202020204" pitchFamily="34" charset="0"/>
              </a:rPr>
              <a:t>The operating system passes data onto the software to be handled as required (for example displaying a letter on screen or turning a player’s character in a game)</a:t>
            </a:r>
          </a:p>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202122"/>
                </a:solidFill>
                <a:effectLst/>
                <a:latin typeface="Arial" panose="020B0604020202020204" pitchFamily="34" charset="0"/>
              </a:rPr>
              <a:t>Dvorak is </a:t>
            </a:r>
            <a:r>
              <a:rPr lang="en-US" b="0" i="0" dirty="0">
                <a:solidFill>
                  <a:srgbClr val="202122"/>
                </a:solidFill>
                <a:effectLst/>
                <a:latin typeface="Arial" panose="020B0604020202020204" pitchFamily="34" charset="0"/>
              </a:rPr>
              <a:t>a </a:t>
            </a:r>
            <a:r>
              <a:rPr lang="en-US" b="0" i="0" u="none" strike="noStrike" dirty="0">
                <a:solidFill>
                  <a:srgbClr val="3366CC"/>
                </a:solidFill>
                <a:effectLst/>
                <a:latin typeface="Arial" panose="020B0604020202020204" pitchFamily="34" charset="0"/>
                <a:hlinkClick r:id="rId3" tooltip="Keyboard layout"/>
              </a:rPr>
              <a:t>keyboard layout</a:t>
            </a:r>
            <a:r>
              <a:rPr lang="en-US" b="0" i="0" dirty="0">
                <a:solidFill>
                  <a:srgbClr val="202122"/>
                </a:solidFill>
                <a:effectLst/>
                <a:latin typeface="Arial" panose="020B0604020202020204" pitchFamily="34" charset="0"/>
              </a:rPr>
              <a:t> for </a:t>
            </a:r>
            <a:r>
              <a:rPr lang="en-US" b="0" i="0" u="none" strike="noStrike" dirty="0">
                <a:solidFill>
                  <a:srgbClr val="3366CC"/>
                </a:solidFill>
                <a:effectLst/>
                <a:latin typeface="Arial" panose="020B0604020202020204" pitchFamily="34" charset="0"/>
                <a:hlinkClick r:id="rId4" tooltip="English language"/>
              </a:rPr>
              <a:t>English</a:t>
            </a:r>
            <a:r>
              <a:rPr lang="en-US" b="0" i="0" dirty="0">
                <a:solidFill>
                  <a:srgbClr val="202122"/>
                </a:solidFill>
                <a:effectLst/>
                <a:latin typeface="Arial" panose="020B0604020202020204" pitchFamily="34" charset="0"/>
              </a:rPr>
              <a:t> patented in 1936 by </a:t>
            </a:r>
            <a:r>
              <a:rPr lang="en-US" b="0" i="0" u="none" strike="noStrike" dirty="0">
                <a:solidFill>
                  <a:srgbClr val="3366CC"/>
                </a:solidFill>
                <a:effectLst/>
                <a:latin typeface="Arial" panose="020B0604020202020204" pitchFamily="34" charset="0"/>
                <a:hlinkClick r:id="rId5" tooltip="August Dvorak"/>
              </a:rPr>
              <a:t>August Dvorak</a:t>
            </a:r>
            <a:r>
              <a:rPr lang="en-US" b="0" i="0" dirty="0">
                <a:solidFill>
                  <a:srgbClr val="202122"/>
                </a:solidFill>
                <a:effectLst/>
                <a:latin typeface="Arial" panose="020B0604020202020204" pitchFamily="34" charset="0"/>
              </a:rPr>
              <a:t> and his brother-in-law, William Dealey, as a faster and more </a:t>
            </a:r>
            <a:r>
              <a:rPr lang="en-US" b="0" i="0" u="none" strike="noStrike" dirty="0">
                <a:solidFill>
                  <a:srgbClr val="3366CC"/>
                </a:solidFill>
                <a:effectLst/>
                <a:latin typeface="Arial" panose="020B0604020202020204" pitchFamily="34" charset="0"/>
                <a:hlinkClick r:id="rId6" tooltip="Ergonomic"/>
              </a:rPr>
              <a:t>ergonomic</a:t>
            </a:r>
            <a:r>
              <a:rPr lang="en-US" b="0" i="0" dirty="0">
                <a:solidFill>
                  <a:srgbClr val="202122"/>
                </a:solidFill>
                <a:effectLst/>
                <a:latin typeface="Arial" panose="020B0604020202020204" pitchFamily="34" charset="0"/>
              </a:rPr>
              <a:t> alternative to the </a:t>
            </a:r>
            <a:r>
              <a:rPr lang="en-US" b="0" i="0" u="none" strike="noStrike" dirty="0">
                <a:solidFill>
                  <a:srgbClr val="3366CC"/>
                </a:solidFill>
                <a:effectLst/>
                <a:latin typeface="Arial" panose="020B0604020202020204" pitchFamily="34" charset="0"/>
                <a:hlinkClick r:id="rId7" tooltip="QWERTY"/>
              </a:rPr>
              <a:t>QWERTY</a:t>
            </a:r>
            <a:r>
              <a:rPr lang="en-US" b="0" i="0" dirty="0">
                <a:solidFill>
                  <a:srgbClr val="202122"/>
                </a:solidFill>
                <a:effectLst/>
                <a:latin typeface="Arial" panose="020B0604020202020204" pitchFamily="34" charset="0"/>
              </a:rPr>
              <a:t> layout (the </a:t>
            </a:r>
            <a:r>
              <a:rPr lang="en-US" b="0" i="1" u="none" strike="noStrike" dirty="0">
                <a:solidFill>
                  <a:srgbClr val="3366CC"/>
                </a:solidFill>
                <a:effectLst/>
                <a:latin typeface="Arial" panose="020B0604020202020204" pitchFamily="34" charset="0"/>
                <a:hlinkClick r:id="rId8" tooltip="De facto standard"/>
              </a:rPr>
              <a:t>de facto</a:t>
            </a:r>
            <a:r>
              <a:rPr lang="en-US" b="0" i="0" u="none" strike="noStrike" dirty="0">
                <a:solidFill>
                  <a:srgbClr val="3366CC"/>
                </a:solidFill>
                <a:effectLst/>
                <a:latin typeface="Arial" panose="020B0604020202020204" pitchFamily="34" charset="0"/>
                <a:hlinkClick r:id="rId8" tooltip="De facto standard"/>
              </a:rPr>
              <a:t> standard</a:t>
            </a:r>
            <a:r>
              <a:rPr lang="en-US" b="0" i="0" dirty="0">
                <a:solidFill>
                  <a:srgbClr val="202122"/>
                </a:solidFill>
                <a:effectLst/>
                <a:latin typeface="Arial" panose="020B0604020202020204" pitchFamily="34" charset="0"/>
              </a:rPr>
              <a:t> keyboard layout). Dvorak proponents claim that it requires less finger motion</a:t>
            </a:r>
            <a:r>
              <a:rPr lang="en-US" b="0" i="0" u="none" strike="noStrike" baseline="30000" dirty="0">
                <a:solidFill>
                  <a:srgbClr val="3366CC"/>
                </a:solidFill>
                <a:effectLst/>
                <a:latin typeface="Arial" panose="020B0604020202020204" pitchFamily="34" charset="0"/>
                <a:hlinkClick r:id="rId9"/>
              </a:rPr>
              <a:t>[2]</a:t>
            </a:r>
            <a:r>
              <a:rPr lang="en-US" b="0" i="0" dirty="0">
                <a:solidFill>
                  <a:srgbClr val="202122"/>
                </a:solidFill>
                <a:effectLst/>
                <a:latin typeface="Arial" panose="020B0604020202020204" pitchFamily="34" charset="0"/>
              </a:rPr>
              <a:t> and as a result reduces errors, increases typing speed, reduces </a:t>
            </a:r>
            <a:r>
              <a:rPr lang="en-US" b="0" i="0" u="none" strike="noStrike" dirty="0">
                <a:solidFill>
                  <a:srgbClr val="3366CC"/>
                </a:solidFill>
                <a:effectLst/>
                <a:latin typeface="Arial" panose="020B0604020202020204" pitchFamily="34" charset="0"/>
                <a:hlinkClick r:id="rId10" tooltip="Repetitive strain injury"/>
              </a:rPr>
              <a:t>repetitive strain injuries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1"/>
              </a:rPr>
              <a:t>[3]</a:t>
            </a:r>
            <a:r>
              <a:rPr lang="en-US" b="0" i="0" dirty="0">
                <a:solidFill>
                  <a:srgbClr val="202122"/>
                </a:solidFill>
                <a:effectLst/>
                <a:latin typeface="Arial" panose="020B0604020202020204" pitchFamily="34" charset="0"/>
              </a:rPr>
              <a:t> or is simply more comfortable than QWERTY.</a:t>
            </a:r>
            <a:endParaRPr lang="en-PK" dirty="0"/>
          </a:p>
          <a:p>
            <a:endParaRPr lang="en-PK" dirty="0"/>
          </a:p>
        </p:txBody>
      </p:sp>
      <p:sp>
        <p:nvSpPr>
          <p:cNvPr id="4" name="Slide Number Placeholder 3"/>
          <p:cNvSpPr>
            <a:spLocks noGrp="1"/>
          </p:cNvSpPr>
          <p:nvPr>
            <p:ph type="sldNum" sz="quarter" idx="5"/>
          </p:nvPr>
        </p:nvSpPr>
        <p:spPr/>
        <p:txBody>
          <a:bodyPr/>
          <a:lstStyle/>
          <a:p>
            <a:pPr>
              <a:defRPr/>
            </a:pPr>
            <a:fld id="{9E1B2F9A-186B-4AC8-B273-1CDEBB29F7E8}" type="slidenum">
              <a:rPr lang="zh-TW" altLang="en-US" smtClean="0"/>
              <a:pPr>
                <a:defRPr/>
              </a:pPr>
              <a:t>20</a:t>
            </a:fld>
            <a:endParaRPr lang="en-US" altLang="zh-TW"/>
          </a:p>
        </p:txBody>
      </p:sp>
    </p:spTree>
    <p:extLst>
      <p:ext uri="{BB962C8B-B14F-4D97-AF65-F5344CB8AC3E}">
        <p14:creationId xmlns:p14="http://schemas.microsoft.com/office/powerpoint/2010/main" val="233431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6781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6" name="Line 9"/>
          <p:cNvSpPr>
            <a:spLocks noChangeShapeType="1"/>
          </p:cNvSpPr>
          <p:nvPr/>
        </p:nvSpPr>
        <p:spPr bwMode="auto">
          <a:xfrm>
            <a:off x="762000" y="1371600"/>
            <a:ext cx="6629400" cy="0"/>
          </a:xfrm>
          <a:prstGeom prst="line">
            <a:avLst/>
          </a:prstGeom>
          <a:noFill/>
          <a:ln w="9525">
            <a:solidFill>
              <a:schemeClr val="tx1"/>
            </a:solidFill>
            <a:round/>
            <a:headEnd/>
            <a:tailEnd/>
          </a:ln>
          <a:effectLst/>
        </p:spPr>
        <p:txBody>
          <a:bodyPr/>
          <a:lstStyle/>
          <a:p>
            <a:pPr>
              <a:defRPr/>
            </a:pPr>
            <a:endParaRPr lang="en-US"/>
          </a:p>
        </p:txBody>
      </p:sp>
      <p:sp>
        <p:nvSpPr>
          <p:cNvPr id="151554" name="Rectangle 2"/>
          <p:cNvSpPr>
            <a:spLocks noGrp="1" noChangeArrowheads="1"/>
          </p:cNvSpPr>
          <p:nvPr>
            <p:ph type="ctrTitle"/>
          </p:nvPr>
        </p:nvSpPr>
        <p:spPr>
          <a:xfrm>
            <a:off x="914401" y="1524000"/>
            <a:ext cx="6477000" cy="1752600"/>
          </a:xfrm>
        </p:spPr>
        <p:txBody>
          <a:bodyPr/>
          <a:lstStyle>
            <a:lvl1pPr>
              <a:defRPr sz="4200"/>
            </a:lvl1pPr>
          </a:lstStyle>
          <a:p>
            <a:r>
              <a:rPr lang="en-US" altLang="en-US"/>
              <a:t>Click to edit Master title style</a:t>
            </a:r>
            <a:endParaRPr lang="en-US" altLang="en-US" dirty="0"/>
          </a:p>
        </p:txBody>
      </p:sp>
      <p:sp>
        <p:nvSpPr>
          <p:cNvPr id="151555" name="Rectangle 3"/>
          <p:cNvSpPr>
            <a:spLocks noGrp="1" noChangeArrowheads="1"/>
          </p:cNvSpPr>
          <p:nvPr>
            <p:ph type="subTitle" idx="1"/>
          </p:nvPr>
        </p:nvSpPr>
        <p:spPr>
          <a:xfrm>
            <a:off x="838200" y="3962400"/>
            <a:ext cx="5715000" cy="1752600"/>
          </a:xfrm>
        </p:spPr>
        <p:txBody>
          <a:bodyPr/>
          <a:lstStyle>
            <a:lvl1pPr marL="0" indent="0">
              <a:buFont typeface="Wingdings" pitchFamily="2" charset="2"/>
              <a:buNone/>
              <a:defRPr sz="3000"/>
            </a:lvl1pPr>
          </a:lstStyle>
          <a:p>
            <a:r>
              <a:rPr lang="en-US" altLang="en-US"/>
              <a:t>Click to edit Master subtitle style</a:t>
            </a:r>
            <a:endParaRPr lang="en-US" altLang="en-US" dirty="0"/>
          </a:p>
        </p:txBody>
      </p:sp>
      <p:sp>
        <p:nvSpPr>
          <p:cNvPr id="9" name="Rectangle 6"/>
          <p:cNvSpPr>
            <a:spLocks noGrp="1" noChangeArrowheads="1"/>
          </p:cNvSpPr>
          <p:nvPr>
            <p:ph type="sldNum" sz="quarter" idx="12"/>
          </p:nvPr>
        </p:nvSpPr>
        <p:spPr>
          <a:xfrm>
            <a:off x="6858000" y="6019800"/>
            <a:ext cx="609600" cy="457200"/>
          </a:xfrm>
        </p:spPr>
        <p:txBody>
          <a:bodyPr/>
          <a:lstStyle>
            <a:lvl1pPr>
              <a:defRPr/>
            </a:lvl1pPr>
          </a:lstStyle>
          <a:p>
            <a:pPr>
              <a:defRPr/>
            </a:pPr>
            <a:fld id="{9780756C-F960-4117-80AF-EA23FC974A5B}"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81800" y="6248400"/>
            <a:ext cx="609600" cy="457200"/>
          </a:xfrm>
          <a:ln/>
        </p:spPr>
        <p:txBody>
          <a:bodyPr/>
          <a:lstStyle>
            <a:lvl1pPr>
              <a:defRPr/>
            </a:lvl1pPr>
          </a:lstStyle>
          <a:p>
            <a:pPr>
              <a:defRPr/>
            </a:pPr>
            <a:fld id="{79BF24A9-4361-41B7-92C1-9AF2AB561137}" type="slidenum">
              <a:rPr lang="en-US" altLang="zh-TW" smtClean="0"/>
              <a:pPr>
                <a:defRPr/>
              </a:pPr>
              <a:t>‹#›</a:t>
            </a:fld>
            <a:endParaRPr lang="en-US" altLang="zh-TW"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902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5902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E5A9DB6A-25FB-4E81-803F-651DAA872B3C}" type="slidenum">
              <a:rPr lang="en-US" altLang="zh-TW" smtClean="0"/>
              <a:pPr>
                <a:defRPr/>
              </a:pPr>
              <a:t>‹#›</a:t>
            </a:fld>
            <a:endParaRPr lang="en-US" altLang="zh-TW"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315200" cy="911225"/>
          </a:xfrm>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04800" y="1219200"/>
            <a:ext cx="7315200" cy="4835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7010400" y="6172200"/>
            <a:ext cx="609600" cy="457200"/>
          </a:xfrm>
          <a:ln/>
        </p:spPr>
        <p:txBody>
          <a:bodyPr/>
          <a:lstStyle>
            <a:lvl1pPr>
              <a:defRPr/>
            </a:lvl1pPr>
          </a:lstStyle>
          <a:p>
            <a:pPr>
              <a:defRPr/>
            </a:pPr>
            <a:fld id="{782E5CB2-9C56-4C4E-9F8A-031E63E2A4DA}" type="slidenum">
              <a:rPr lang="en-US" altLang="zh-TW" smtClean="0"/>
              <a:pPr>
                <a:defRPr/>
              </a:pPr>
              <a:t>‹#›</a:t>
            </a:fld>
            <a:endParaRPr lang="en-US" altLang="zh-T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05600" y="6172200"/>
            <a:ext cx="609600" cy="457200"/>
          </a:xfrm>
          <a:ln/>
        </p:spPr>
        <p:txBody>
          <a:bodyPr/>
          <a:lstStyle>
            <a:lvl1pPr>
              <a:defRPr/>
            </a:lvl1pPr>
          </a:lstStyle>
          <a:p>
            <a:pPr>
              <a:defRPr/>
            </a:pPr>
            <a:fld id="{B5335256-ADE6-43D6-A981-2886660B0796}" type="slidenum">
              <a:rPr lang="en-US" altLang="zh-TW" smtClean="0"/>
              <a:pPr>
                <a:defRPr/>
              </a:pPr>
              <a:t>‹#›</a:t>
            </a:fld>
            <a:endParaRPr lang="en-US" altLang="zh-TW"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315200" cy="91122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8600" y="1295400"/>
            <a:ext cx="3657600" cy="483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038600" y="1295400"/>
            <a:ext cx="3733800" cy="4835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705600" y="6248400"/>
            <a:ext cx="609600" cy="457200"/>
          </a:xfrm>
          <a:ln/>
        </p:spPr>
        <p:txBody>
          <a:bodyPr/>
          <a:lstStyle>
            <a:lvl1pPr>
              <a:defRPr/>
            </a:lvl1pPr>
          </a:lstStyle>
          <a:p>
            <a:pPr>
              <a:defRPr/>
            </a:pPr>
            <a:fld id="{6CC3D07C-A2AA-4DCB-898C-7A06FADB3426}" type="slidenum">
              <a:rPr lang="en-US" altLang="zh-TW" smtClean="0"/>
              <a:pPr>
                <a:defRPr/>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162800"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3429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429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14800" y="1535113"/>
            <a:ext cx="3508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114800" y="2174875"/>
            <a:ext cx="3508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858000" y="6172200"/>
            <a:ext cx="609600" cy="457200"/>
          </a:xfrm>
          <a:ln/>
        </p:spPr>
        <p:txBody>
          <a:bodyPr/>
          <a:lstStyle>
            <a:lvl1pPr>
              <a:defRPr/>
            </a:lvl1pPr>
          </a:lstStyle>
          <a:p>
            <a:pPr>
              <a:defRPr/>
            </a:pPr>
            <a:fld id="{7AEA1F95-350B-44FD-9071-F15C296607A9}" type="slidenum">
              <a:rPr lang="en-US" altLang="zh-TW" smtClean="0"/>
              <a:pPr>
                <a:defRPr/>
              </a:pPr>
              <a:t>‹#›</a:t>
            </a:fld>
            <a:endParaRPr lang="en-US" alt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923BCABD-A53B-40D1-8502-7FA74BDAE1B7}" type="slidenum">
              <a:rPr lang="en-US" altLang="zh-TW" smtClean="0"/>
              <a:pPr>
                <a:defRPr/>
              </a:pPr>
              <a:t>‹#›</a:t>
            </a:fld>
            <a:endParaRPr lang="en-US" alt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705600" y="6248400"/>
            <a:ext cx="609600" cy="457200"/>
          </a:xfrm>
          <a:ln/>
        </p:spPr>
        <p:txBody>
          <a:bodyPr/>
          <a:lstStyle>
            <a:lvl1pPr>
              <a:defRPr/>
            </a:lvl1pPr>
          </a:lstStyle>
          <a:p>
            <a:pPr>
              <a:defRPr/>
            </a:pPr>
            <a:fld id="{F238B59B-AA63-4C56-AB84-1F0DD27CC35E}" type="slidenum">
              <a:rPr lang="en-US" altLang="zh-TW" smtClean="0"/>
              <a:pPr>
                <a:defRPr/>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A0734743-88B2-4581-A8AA-00F87CBB6250}" type="slidenum">
              <a:rPr lang="en-US" altLang="zh-TW" smtClean="0"/>
              <a:pPr>
                <a:defRPr/>
              </a:pPr>
              <a:t>‹#›</a:t>
            </a:fld>
            <a:endParaRPr lang="en-US" alt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629400" y="6248400"/>
            <a:ext cx="609600" cy="457200"/>
          </a:xfrm>
          <a:ln/>
        </p:spPr>
        <p:txBody>
          <a:bodyPr/>
          <a:lstStyle>
            <a:lvl1pPr>
              <a:defRPr/>
            </a:lvl1pPr>
          </a:lstStyle>
          <a:p>
            <a:pPr>
              <a:defRPr/>
            </a:pPr>
            <a:fld id="{95D927B3-C7F7-436C-81B8-22767F4AC886}" type="slidenum">
              <a:rPr lang="en-US" altLang="zh-TW" smtClean="0"/>
              <a:pPr>
                <a:defRPr/>
              </a:pPr>
              <a:t>‹#›</a:t>
            </a:fld>
            <a:endParaRPr lang="en-US" altLang="zh-TW"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28600"/>
            <a:ext cx="7086600" cy="91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3075" name="Rectangle 3"/>
          <p:cNvSpPr>
            <a:spLocks noGrp="1" noChangeArrowheads="1"/>
          </p:cNvSpPr>
          <p:nvPr>
            <p:ph type="body" idx="1"/>
          </p:nvPr>
        </p:nvSpPr>
        <p:spPr bwMode="auto">
          <a:xfrm>
            <a:off x="381000" y="1219200"/>
            <a:ext cx="7162800" cy="4835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50534" name="Rectangle 6"/>
          <p:cNvSpPr>
            <a:spLocks noGrp="1" noChangeArrowheads="1"/>
          </p:cNvSpPr>
          <p:nvPr>
            <p:ph type="sldNum" sz="quarter" idx="4"/>
          </p:nvPr>
        </p:nvSpPr>
        <p:spPr bwMode="auto">
          <a:xfrm>
            <a:off x="381000" y="6172200"/>
            <a:ext cx="609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pPr>
              <a:defRPr/>
            </a:pPr>
            <a:r>
              <a:rPr lang="en-US" altLang="zh-TW"/>
              <a:t>1A-</a:t>
            </a:r>
            <a:fld id="{3717DDF7-0656-4DAB-B7F7-5925390E3F8A}" type="slidenum">
              <a:rPr lang="en-US" altLang="zh-TW" smtClean="0"/>
              <a:pPr>
                <a:defRPr/>
              </a:pPr>
              <a:t>‹#›</a:t>
            </a:fld>
            <a:endParaRPr lang="en-US" altLang="zh-TW"/>
          </a:p>
        </p:txBody>
      </p:sp>
      <p:sp>
        <p:nvSpPr>
          <p:cNvPr id="150535" name="Freeform 7"/>
          <p:cNvSpPr>
            <a:spLocks noChangeArrowheads="1"/>
          </p:cNvSpPr>
          <p:nvPr/>
        </p:nvSpPr>
        <p:spPr bwMode="auto">
          <a:xfrm>
            <a:off x="381000" y="228600"/>
            <a:ext cx="71628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150537" name="Line 9"/>
          <p:cNvSpPr>
            <a:spLocks noChangeShapeType="1"/>
          </p:cNvSpPr>
          <p:nvPr/>
        </p:nvSpPr>
        <p:spPr bwMode="auto">
          <a:xfrm>
            <a:off x="762000" y="1066800"/>
            <a:ext cx="6781800" cy="0"/>
          </a:xfrm>
          <a:prstGeom prst="line">
            <a:avLst/>
          </a:prstGeom>
          <a:noFill/>
          <a:ln w="9525">
            <a:solidFill>
              <a:schemeClr val="tx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hdr="0" ftr="0" dt="0"/>
  <p:txStyles>
    <p:titleStyle>
      <a:lvl1pPr algn="l" rtl="0" eaLnBrk="1" fontAlgn="base" hangingPunct="1">
        <a:spcBef>
          <a:spcPct val="0"/>
        </a:spcBef>
        <a:spcAft>
          <a:spcPct val="0"/>
        </a:spcAft>
        <a:defRPr sz="4200">
          <a:solidFill>
            <a:srgbClr val="0000CC"/>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Keyboard_technology" TargetMode="External"/><Relationship Id="rId3" Type="http://schemas.openxmlformats.org/officeDocument/2006/relationships/hyperlink" Target="https://en.wikipedia.org/wiki/Function_Keys" TargetMode="External"/><Relationship Id="rId7" Type="http://schemas.openxmlformats.org/officeDocument/2006/relationships/hyperlink" Target="https://en.wikipedia.org/wiki/Projection_keyboard" TargetMode="External"/><Relationship Id="rId12" Type="http://schemas.openxmlformats.org/officeDocument/2006/relationships/hyperlink" Target="https://en.wikipedia.org/wiki/Track_point" TargetMode="External"/><Relationship Id="rId2" Type="http://schemas.openxmlformats.org/officeDocument/2006/relationships/hyperlink" Target="https://en.wikipedia.org/wiki/Computer_keyboard" TargetMode="External"/><Relationship Id="rId1" Type="http://schemas.openxmlformats.org/officeDocument/2006/relationships/slideLayout" Target="../slideLayouts/slideLayout2.xml"/><Relationship Id="rId6" Type="http://schemas.openxmlformats.org/officeDocument/2006/relationships/hyperlink" Target="https://en.wikipedia.org/wiki/Flexible_electronics" TargetMode="External"/><Relationship Id="rId11" Type="http://schemas.openxmlformats.org/officeDocument/2006/relationships/hyperlink" Target="https://en.wikipedia.org/wiki/Optical_mouse" TargetMode="External"/><Relationship Id="rId5" Type="http://schemas.openxmlformats.org/officeDocument/2006/relationships/hyperlink" Target="https://en.wikipedia.org/wiki/Virtual_Keyboard" TargetMode="External"/><Relationship Id="rId10" Type="http://schemas.openxmlformats.org/officeDocument/2006/relationships/hyperlink" Target="https://en.wikipedia.org/wiki/Trackball" TargetMode="External"/><Relationship Id="rId4" Type="http://schemas.openxmlformats.org/officeDocument/2006/relationships/hyperlink" Target="https://en.wikipedia.org/wiki/Chorded_keyboard" TargetMode="External"/><Relationship Id="rId9" Type="http://schemas.openxmlformats.org/officeDocument/2006/relationships/hyperlink" Target="https://en.wikipedia.org/wiki/Computer_mo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524000"/>
            <a:ext cx="6477000" cy="2819400"/>
          </a:xfrm>
        </p:spPr>
        <p:txBody>
          <a:bodyPr/>
          <a:lstStyle/>
          <a:p>
            <a:pPr algn="ctr"/>
            <a:r>
              <a:rPr lang="en-US" b="1" dirty="0"/>
              <a:t>CSC 101</a:t>
            </a:r>
            <a:br>
              <a:rPr lang="en-US" b="1" dirty="0"/>
            </a:br>
            <a:r>
              <a:rPr lang="en-US" b="1" dirty="0"/>
              <a:t>Introduction to Computing</a:t>
            </a:r>
            <a:br>
              <a:rPr lang="en-US" b="1" dirty="0"/>
            </a:br>
            <a:br>
              <a:rPr lang="en-US" b="1" dirty="0"/>
            </a:br>
            <a:r>
              <a:rPr lang="en-US" b="1" dirty="0"/>
              <a:t>Lecture 4</a:t>
            </a:r>
            <a:br>
              <a:rPr lang="en-US" b="1" dirty="0"/>
            </a:br>
            <a:endParaRPr lang="en-US" b="1" dirty="0"/>
          </a:p>
        </p:txBody>
      </p:sp>
      <p:sp>
        <p:nvSpPr>
          <p:cNvPr id="3" name="Subtitle 2"/>
          <p:cNvSpPr>
            <a:spLocks noGrp="1"/>
          </p:cNvSpPr>
          <p:nvPr>
            <p:ph type="subTitle" idx="1"/>
          </p:nvPr>
        </p:nvSpPr>
        <p:spPr>
          <a:xfrm>
            <a:off x="1447800" y="4648200"/>
            <a:ext cx="5715000" cy="1066800"/>
          </a:xfrm>
        </p:spPr>
        <p:txBody>
          <a:bodyPr/>
          <a:lstStyle/>
          <a:p>
            <a:pPr algn="ctr"/>
            <a:r>
              <a:rPr lang="en-US" dirty="0"/>
              <a:t>Dr. Iftikhar Azim Niaz</a:t>
            </a:r>
          </a:p>
          <a:p>
            <a:pPr algn="ctr"/>
            <a:r>
              <a:rPr lang="en-US" sz="2400" dirty="0">
                <a:solidFill>
                  <a:srgbClr val="000099"/>
                </a:solidFill>
              </a:rPr>
              <a:t>ianiaz@comsats.edu.pk</a:t>
            </a:r>
            <a:endParaRPr lang="en-US" sz="2800" dirty="0">
              <a:solidFill>
                <a:srgbClr val="000099"/>
              </a:solidFill>
            </a:endParaRPr>
          </a:p>
        </p:txBody>
      </p:sp>
      <p:sp>
        <p:nvSpPr>
          <p:cNvPr id="4" name="Slide Number Placeholder 3"/>
          <p:cNvSpPr>
            <a:spLocks noGrp="1"/>
          </p:cNvSpPr>
          <p:nvPr>
            <p:ph type="sldNum" sz="quarter" idx="12"/>
          </p:nvPr>
        </p:nvSpPr>
        <p:spPr>
          <a:xfrm>
            <a:off x="6248400" y="6400800"/>
            <a:ext cx="1524000" cy="381000"/>
          </a:xfrm>
        </p:spPr>
        <p:txBody>
          <a:bodyPr/>
          <a:lstStyle/>
          <a:p>
            <a:pPr>
              <a:defRPr/>
            </a:pPr>
            <a:fld id="{9780756C-F960-4117-80AF-EA23FC974A5B}"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10</a:t>
            </a:fld>
            <a:endParaRPr lang="en-US" altLang="zh-TW" dirty="0"/>
          </a:p>
        </p:txBody>
      </p:sp>
      <p:pic>
        <p:nvPicPr>
          <p:cNvPr id="34818" name="Picture 2"/>
          <p:cNvPicPr>
            <a:picLocks noChangeAspect="1" noChangeArrowheads="1"/>
          </p:cNvPicPr>
          <p:nvPr/>
        </p:nvPicPr>
        <p:blipFill>
          <a:blip r:embed="rId2" cstate="print"/>
          <a:srcRect/>
          <a:stretch>
            <a:fillRect/>
          </a:stretch>
        </p:blipFill>
        <p:spPr bwMode="auto">
          <a:xfrm>
            <a:off x="304799" y="228600"/>
            <a:ext cx="8073565" cy="6248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Alphanumeric Keys</a:t>
            </a:r>
          </a:p>
        </p:txBody>
      </p:sp>
      <p:sp>
        <p:nvSpPr>
          <p:cNvPr id="8196" name="Rectangle 3"/>
          <p:cNvSpPr>
            <a:spLocks noGrp="1" noChangeArrowheads="1"/>
          </p:cNvSpPr>
          <p:nvPr>
            <p:ph type="body" idx="1"/>
          </p:nvPr>
        </p:nvSpPr>
        <p:spPr>
          <a:xfrm>
            <a:off x="457200" y="1143000"/>
            <a:ext cx="6172200" cy="5410200"/>
          </a:xfrm>
        </p:spPr>
        <p:txBody>
          <a:bodyPr/>
          <a:lstStyle/>
          <a:p>
            <a:pPr eaLnBrk="1" hangingPunct="1"/>
            <a:r>
              <a:rPr lang="en-US" dirty="0"/>
              <a:t>Area of computer that looks like a typewriter</a:t>
            </a:r>
          </a:p>
          <a:p>
            <a:pPr eaLnBrk="1" hangingPunct="1"/>
            <a:r>
              <a:rPr lang="en-US" dirty="0"/>
              <a:t>Sometimes called QWERTY</a:t>
            </a:r>
          </a:p>
          <a:p>
            <a:pPr eaLnBrk="1" hangingPunct="1"/>
            <a:r>
              <a:rPr lang="en-US" dirty="0"/>
              <a:t>Keys having specific functions</a:t>
            </a:r>
          </a:p>
          <a:p>
            <a:pPr lvl="1"/>
            <a:r>
              <a:rPr lang="en-US" dirty="0"/>
              <a:t>Tab</a:t>
            </a:r>
          </a:p>
          <a:p>
            <a:pPr lvl="1"/>
            <a:r>
              <a:rPr lang="en-US" dirty="0"/>
              <a:t>Caps Lock</a:t>
            </a:r>
          </a:p>
          <a:p>
            <a:pPr lvl="1"/>
            <a:r>
              <a:rPr lang="en-US" dirty="0"/>
              <a:t>Backspace</a:t>
            </a:r>
          </a:p>
          <a:p>
            <a:pPr lvl="1"/>
            <a:r>
              <a:rPr lang="en-US" dirty="0"/>
              <a:t>Enter</a:t>
            </a:r>
          </a:p>
          <a:p>
            <a:pPr lvl="1"/>
            <a:endParaRPr lang="en-US" dirty="0"/>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11</a:t>
            </a:fld>
            <a:endParaRPr lang="en-US" dirty="0"/>
          </a:p>
        </p:txBody>
      </p:sp>
      <p:pic>
        <p:nvPicPr>
          <p:cNvPr id="32771" name="Picture 3"/>
          <p:cNvPicPr>
            <a:picLocks noChangeAspect="1" noChangeArrowheads="1"/>
          </p:cNvPicPr>
          <p:nvPr/>
        </p:nvPicPr>
        <p:blipFill>
          <a:blip r:embed="rId2" cstate="print"/>
          <a:srcRect/>
          <a:stretch>
            <a:fillRect/>
          </a:stretch>
        </p:blipFill>
        <p:spPr bwMode="auto">
          <a:xfrm>
            <a:off x="381000" y="5105400"/>
            <a:ext cx="5715000" cy="1524000"/>
          </a:xfrm>
          <a:prstGeom prst="rect">
            <a:avLst/>
          </a:prstGeom>
          <a:noFill/>
          <a:ln w="9525">
            <a:noFill/>
            <a:miter lim="800000"/>
            <a:headEnd/>
            <a:tailEnd/>
          </a:ln>
        </p:spPr>
      </p:pic>
      <p:pic>
        <p:nvPicPr>
          <p:cNvPr id="32770" name="Picture 2"/>
          <p:cNvPicPr>
            <a:picLocks noChangeAspect="1" noChangeArrowheads="1"/>
          </p:cNvPicPr>
          <p:nvPr/>
        </p:nvPicPr>
        <p:blipFill>
          <a:blip r:embed="rId3" cstate="print"/>
          <a:srcRect/>
          <a:stretch>
            <a:fillRect/>
          </a:stretch>
        </p:blipFill>
        <p:spPr bwMode="auto">
          <a:xfrm>
            <a:off x="2971800" y="3200400"/>
            <a:ext cx="4876800" cy="18954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Modifier Keys</a:t>
            </a:r>
          </a:p>
        </p:txBody>
      </p:sp>
      <p:sp>
        <p:nvSpPr>
          <p:cNvPr id="8196" name="Rectangle 3"/>
          <p:cNvSpPr>
            <a:spLocks noGrp="1" noChangeArrowheads="1"/>
          </p:cNvSpPr>
          <p:nvPr>
            <p:ph type="body" idx="1"/>
          </p:nvPr>
        </p:nvSpPr>
        <p:spPr>
          <a:xfrm>
            <a:off x="457200" y="1143000"/>
            <a:ext cx="7239000" cy="3886200"/>
          </a:xfrm>
        </p:spPr>
        <p:txBody>
          <a:bodyPr/>
          <a:lstStyle/>
          <a:p>
            <a:pPr eaLnBrk="1" hangingPunct="1"/>
            <a:r>
              <a:rPr lang="en-US" dirty="0"/>
              <a:t>Shift</a:t>
            </a:r>
          </a:p>
          <a:p>
            <a:pPr eaLnBrk="1" hangingPunct="1"/>
            <a:r>
              <a:rPr lang="en-US" dirty="0"/>
              <a:t>Alt (Alternate)</a:t>
            </a:r>
          </a:p>
          <a:p>
            <a:pPr eaLnBrk="1" hangingPunct="1"/>
            <a:r>
              <a:rPr lang="en-US" dirty="0"/>
              <a:t>Ctrl (Control)</a:t>
            </a:r>
          </a:p>
          <a:p>
            <a:pPr eaLnBrk="1" hangingPunct="1"/>
            <a:r>
              <a:rPr lang="en-US" dirty="0"/>
              <a:t>Modify the input of other keys</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12</a:t>
            </a:fld>
            <a:endParaRPr lang="en-US" dirty="0"/>
          </a:p>
        </p:txBody>
      </p:sp>
      <p:pic>
        <p:nvPicPr>
          <p:cNvPr id="6" name="Picture 5" descr="keyboardtip8.jpg"/>
          <p:cNvPicPr>
            <a:picLocks noChangeAspect="1"/>
          </p:cNvPicPr>
          <p:nvPr/>
        </p:nvPicPr>
        <p:blipFill>
          <a:blip r:embed="rId3" cstate="print"/>
          <a:stretch>
            <a:fillRect/>
          </a:stretch>
        </p:blipFill>
        <p:spPr>
          <a:xfrm>
            <a:off x="914400" y="3733800"/>
            <a:ext cx="6338806" cy="21870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Numeric Keypad</a:t>
            </a:r>
          </a:p>
        </p:txBody>
      </p:sp>
      <p:sp>
        <p:nvSpPr>
          <p:cNvPr id="8196" name="Rectangle 3"/>
          <p:cNvSpPr>
            <a:spLocks noGrp="1" noChangeArrowheads="1"/>
          </p:cNvSpPr>
          <p:nvPr>
            <p:ph type="body" idx="1"/>
          </p:nvPr>
        </p:nvSpPr>
        <p:spPr>
          <a:xfrm>
            <a:off x="381000" y="1143000"/>
            <a:ext cx="4267200" cy="5334000"/>
          </a:xfrm>
        </p:spPr>
        <p:txBody>
          <a:bodyPr>
            <a:normAutofit fontScale="92500" lnSpcReduction="10000"/>
          </a:bodyPr>
          <a:lstStyle/>
          <a:p>
            <a:r>
              <a:rPr lang="en-US" dirty="0"/>
              <a:t>usually located on the right side of the keyboard, </a:t>
            </a:r>
          </a:p>
          <a:p>
            <a:r>
              <a:rPr lang="en-US" dirty="0"/>
              <a:t>Has 10 digits and mathematical operators (+, -, *, and /). </a:t>
            </a:r>
          </a:p>
          <a:p>
            <a:r>
              <a:rPr lang="en-US" dirty="0"/>
              <a:t>also features a </a:t>
            </a:r>
            <a:r>
              <a:rPr lang="en-US" dirty="0" err="1"/>
              <a:t>NumLock</a:t>
            </a:r>
            <a:r>
              <a:rPr lang="en-US" dirty="0"/>
              <a:t> key</a:t>
            </a:r>
          </a:p>
          <a:p>
            <a:pPr lvl="1"/>
            <a:r>
              <a:rPr lang="en-US" dirty="0"/>
              <a:t>On - forces the numeric keys to input numbers. </a:t>
            </a:r>
          </a:p>
          <a:p>
            <a:pPr lvl="1"/>
            <a:r>
              <a:rPr lang="en-US" dirty="0"/>
              <a:t>Off - perform cursor movement control and other functions.</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13</a:t>
            </a:fld>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4724400" y="1143000"/>
            <a:ext cx="3114675" cy="38576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Function Keys</a:t>
            </a:r>
          </a:p>
        </p:txBody>
      </p:sp>
      <p:sp>
        <p:nvSpPr>
          <p:cNvPr id="8196" name="Rectangle 3"/>
          <p:cNvSpPr>
            <a:spLocks noGrp="1" noChangeArrowheads="1"/>
          </p:cNvSpPr>
          <p:nvPr>
            <p:ph type="body" idx="1"/>
          </p:nvPr>
        </p:nvSpPr>
        <p:spPr>
          <a:xfrm>
            <a:off x="457200" y="1143000"/>
            <a:ext cx="7239000" cy="5105400"/>
          </a:xfrm>
        </p:spPr>
        <p:txBody>
          <a:bodyPr/>
          <a:lstStyle/>
          <a:p>
            <a:r>
              <a:rPr lang="en-US" dirty="0"/>
              <a:t>labeled F l, F2, and so on </a:t>
            </a:r>
          </a:p>
          <a:p>
            <a:pPr lvl="1"/>
            <a:r>
              <a:rPr lang="en-US" dirty="0"/>
              <a:t>in a row along the top of the keyboard.</a:t>
            </a:r>
          </a:p>
          <a:p>
            <a:r>
              <a:rPr lang="en-US" dirty="0"/>
              <a:t>allow you to input commands without typing long strings of characters or navigating menus or dialog boxes.</a:t>
            </a:r>
          </a:p>
          <a:p>
            <a:r>
              <a:rPr lang="en-US" dirty="0"/>
              <a:t>Each key's purpose depends on the program you are using. </a:t>
            </a:r>
          </a:p>
          <a:p>
            <a:r>
              <a:rPr lang="en-US" dirty="0"/>
              <a:t>Many programs use function keys along with modifier keys to give the function keys more capabilities.</a:t>
            </a:r>
          </a:p>
          <a:p>
            <a:pPr eaLnBrk="1" hangingPunct="1"/>
            <a:endParaRPr lang="en-US" dirty="0"/>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Cursor Movement Keys</a:t>
            </a:r>
          </a:p>
        </p:txBody>
      </p:sp>
      <p:sp>
        <p:nvSpPr>
          <p:cNvPr id="8196" name="Rectangle 3"/>
          <p:cNvSpPr>
            <a:spLocks noGrp="1" noChangeArrowheads="1"/>
          </p:cNvSpPr>
          <p:nvPr>
            <p:ph type="body" idx="1"/>
          </p:nvPr>
        </p:nvSpPr>
        <p:spPr>
          <a:xfrm>
            <a:off x="457200" y="1143000"/>
            <a:ext cx="7239000" cy="4495800"/>
          </a:xfrm>
        </p:spPr>
        <p:txBody>
          <a:bodyPr/>
          <a:lstStyle/>
          <a:p>
            <a:r>
              <a:rPr lang="en-US" dirty="0"/>
              <a:t>let you move around the screen without using a mouse. </a:t>
            </a:r>
          </a:p>
          <a:p>
            <a:r>
              <a:rPr lang="en-US" dirty="0"/>
              <a:t>Cursor is a mark on the screen indicates where the characters you type will be entered</a:t>
            </a:r>
          </a:p>
          <a:p>
            <a:r>
              <a:rPr lang="en-US" dirty="0"/>
              <a:t>Arrow Keys</a:t>
            </a:r>
          </a:p>
          <a:p>
            <a:r>
              <a:rPr lang="en-US" dirty="0"/>
              <a:t>Home and End</a:t>
            </a:r>
          </a:p>
          <a:p>
            <a:r>
              <a:rPr lang="en-US" dirty="0" err="1"/>
              <a:t>PgUp</a:t>
            </a:r>
            <a:r>
              <a:rPr lang="en-US" dirty="0"/>
              <a:t> and </a:t>
            </a:r>
            <a:r>
              <a:rPr lang="en-US" dirty="0" err="1"/>
              <a:t>PgDn</a:t>
            </a:r>
            <a:endParaRPr lang="en-US" dirty="0"/>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15</a:t>
            </a:fld>
            <a:endParaRPr lang="en-US" dirty="0"/>
          </a:p>
        </p:txBody>
      </p:sp>
      <p:pic>
        <p:nvPicPr>
          <p:cNvPr id="35842" name="Picture 2"/>
          <p:cNvPicPr>
            <a:picLocks noChangeAspect="1" noChangeArrowheads="1"/>
          </p:cNvPicPr>
          <p:nvPr/>
        </p:nvPicPr>
        <p:blipFill>
          <a:blip r:embed="rId2" cstate="print"/>
          <a:srcRect/>
          <a:stretch>
            <a:fillRect/>
          </a:stretch>
        </p:blipFill>
        <p:spPr bwMode="auto">
          <a:xfrm>
            <a:off x="5867400" y="4953000"/>
            <a:ext cx="1752600" cy="157003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09600" y="228600"/>
            <a:ext cx="7010400" cy="911225"/>
          </a:xfrm>
        </p:spPr>
        <p:txBody>
          <a:bodyPr/>
          <a:lstStyle/>
          <a:p>
            <a:pPr eaLnBrk="1" hangingPunct="1"/>
            <a:r>
              <a:rPr lang="en-US" dirty="0"/>
              <a:t>Special Purpose Keys</a:t>
            </a:r>
          </a:p>
        </p:txBody>
      </p:sp>
      <p:sp>
        <p:nvSpPr>
          <p:cNvPr id="8196" name="Rectangle 3"/>
          <p:cNvSpPr>
            <a:spLocks noGrp="1" noChangeArrowheads="1"/>
          </p:cNvSpPr>
          <p:nvPr>
            <p:ph type="body" idx="1"/>
          </p:nvPr>
        </p:nvSpPr>
        <p:spPr>
          <a:xfrm>
            <a:off x="457200" y="1143000"/>
            <a:ext cx="7239000" cy="5410200"/>
          </a:xfrm>
        </p:spPr>
        <p:txBody>
          <a:bodyPr/>
          <a:lstStyle/>
          <a:p>
            <a:r>
              <a:rPr lang="en-US" dirty="0"/>
              <a:t>Esc (Escape)</a:t>
            </a:r>
          </a:p>
          <a:p>
            <a:r>
              <a:rPr lang="en-US" dirty="0"/>
              <a:t>Insert</a:t>
            </a:r>
          </a:p>
          <a:p>
            <a:r>
              <a:rPr lang="en-US" dirty="0"/>
              <a:t>Delete</a:t>
            </a:r>
          </a:p>
          <a:p>
            <a:r>
              <a:rPr lang="en-US" dirty="0" err="1"/>
              <a:t>PrtSc</a:t>
            </a:r>
            <a:r>
              <a:rPr lang="en-US" dirty="0"/>
              <a:t> (Print Screen)</a:t>
            </a:r>
          </a:p>
          <a:p>
            <a:r>
              <a:rPr lang="en-US" dirty="0" err="1"/>
              <a:t>ScrLk</a:t>
            </a:r>
            <a:r>
              <a:rPr lang="en-US" dirty="0"/>
              <a:t> (Scroll Lock)</a:t>
            </a:r>
          </a:p>
          <a:p>
            <a:r>
              <a:rPr lang="en-US" dirty="0"/>
              <a:t>Pause</a:t>
            </a:r>
          </a:p>
          <a:p>
            <a:r>
              <a:rPr lang="en-US" dirty="0"/>
              <a:t>Two special for Microsoft Windows </a:t>
            </a:r>
          </a:p>
          <a:p>
            <a:pPr lvl="1"/>
            <a:r>
              <a:rPr lang="en-US" dirty="0"/>
              <a:t>Start</a:t>
            </a:r>
          </a:p>
          <a:p>
            <a:pPr lvl="1"/>
            <a:r>
              <a:rPr lang="en-US" dirty="0"/>
              <a:t>Shortcut </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17</a:t>
            </a:fld>
            <a:endParaRPr lang="en-US" altLang="zh-TW" dirty="0"/>
          </a:p>
        </p:txBody>
      </p:sp>
      <p:pic>
        <p:nvPicPr>
          <p:cNvPr id="34818" name="Picture 2"/>
          <p:cNvPicPr>
            <a:picLocks noChangeAspect="1" noChangeArrowheads="1"/>
          </p:cNvPicPr>
          <p:nvPr/>
        </p:nvPicPr>
        <p:blipFill>
          <a:blip r:embed="rId2" cstate="print"/>
          <a:srcRect/>
          <a:stretch>
            <a:fillRect/>
          </a:stretch>
        </p:blipFill>
        <p:spPr bwMode="auto">
          <a:xfrm>
            <a:off x="304799" y="228600"/>
            <a:ext cx="8073565" cy="624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Internet and Multimedia Controls</a:t>
            </a:r>
          </a:p>
        </p:txBody>
      </p:sp>
      <p:sp>
        <p:nvSpPr>
          <p:cNvPr id="8196" name="Rectangle 3"/>
          <p:cNvSpPr>
            <a:spLocks noGrp="1" noChangeArrowheads="1"/>
          </p:cNvSpPr>
          <p:nvPr>
            <p:ph type="body" idx="1"/>
          </p:nvPr>
        </p:nvSpPr>
        <p:spPr>
          <a:xfrm>
            <a:off x="304800" y="1143000"/>
            <a:ext cx="7848600" cy="3505200"/>
          </a:xfrm>
        </p:spPr>
        <p:txBody>
          <a:bodyPr>
            <a:normAutofit fontScale="85000" lnSpcReduction="20000"/>
          </a:bodyPr>
          <a:lstStyle/>
          <a:p>
            <a:r>
              <a:rPr lang="en-US" dirty="0"/>
              <a:t>One of the latest trends is the addition of Internet and multimedia controls. </a:t>
            </a:r>
          </a:p>
          <a:p>
            <a:r>
              <a:rPr lang="en-US" dirty="0"/>
              <a:t>Microsoft's Internet Keyboard and </a:t>
            </a:r>
            <a:r>
              <a:rPr lang="en-US" dirty="0" err="1"/>
              <a:t>MultiMedia</a:t>
            </a:r>
            <a:r>
              <a:rPr lang="en-US" dirty="0"/>
              <a:t> Keyboard, </a:t>
            </a:r>
          </a:p>
          <a:p>
            <a:pPr lvl="1"/>
            <a:r>
              <a:rPr lang="en-US" dirty="0"/>
              <a:t>e.g. you can use the buttons to launch a Web browser, check e-mail and start your most frequently used programs. </a:t>
            </a:r>
          </a:p>
          <a:p>
            <a:r>
              <a:rPr lang="en-US" dirty="0"/>
              <a:t>Multimedia buttons</a:t>
            </a:r>
          </a:p>
          <a:p>
            <a:pPr lvl="1"/>
            <a:r>
              <a:rPr lang="en-US" dirty="0"/>
              <a:t>control the computer’s CD-ROM or DVD drive </a:t>
            </a:r>
          </a:p>
          <a:p>
            <a:pPr lvl="1"/>
            <a:r>
              <a:rPr lang="en-US" dirty="0"/>
              <a:t>adjust the speaker volume</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18</a:t>
            </a:fld>
            <a:endParaRPr lang="en-US" dirty="0"/>
          </a:p>
        </p:txBody>
      </p:sp>
      <p:pic>
        <p:nvPicPr>
          <p:cNvPr id="36866" name="Picture 2"/>
          <p:cNvPicPr>
            <a:picLocks noChangeAspect="1" noChangeArrowheads="1"/>
          </p:cNvPicPr>
          <p:nvPr/>
        </p:nvPicPr>
        <p:blipFill>
          <a:blip r:embed="rId2" cstate="print"/>
          <a:srcRect/>
          <a:stretch>
            <a:fillRect/>
          </a:stretch>
        </p:blipFill>
        <p:spPr bwMode="auto">
          <a:xfrm>
            <a:off x="1143000" y="4495800"/>
            <a:ext cx="2667000" cy="197167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dirty="0"/>
              <a:t>How Keyboard Works</a:t>
            </a:r>
          </a:p>
        </p:txBody>
      </p:sp>
      <p:sp>
        <p:nvSpPr>
          <p:cNvPr id="11268" name="Rectangle 3"/>
          <p:cNvSpPr>
            <a:spLocks noGrp="1" noChangeArrowheads="1"/>
          </p:cNvSpPr>
          <p:nvPr>
            <p:ph type="body" idx="1"/>
          </p:nvPr>
        </p:nvSpPr>
        <p:spPr>
          <a:xfrm>
            <a:off x="304800" y="1219200"/>
            <a:ext cx="7315200" cy="5410200"/>
          </a:xfrm>
        </p:spPr>
        <p:txBody>
          <a:bodyPr>
            <a:normAutofit lnSpcReduction="10000"/>
          </a:bodyPr>
          <a:lstStyle/>
          <a:p>
            <a:r>
              <a:rPr lang="en-US" dirty="0"/>
              <a:t>Key is pressed on keyboard</a:t>
            </a:r>
          </a:p>
          <a:p>
            <a:r>
              <a:rPr lang="en-US" dirty="0"/>
              <a:t>Keyboard controller detects a key press</a:t>
            </a:r>
          </a:p>
          <a:p>
            <a:pPr lvl="1"/>
            <a:r>
              <a:rPr lang="en-US" dirty="0"/>
              <a:t>Keeps the code in its memory, Keyboard buffer</a:t>
            </a:r>
          </a:p>
          <a:p>
            <a:pPr lvl="1"/>
            <a:r>
              <a:rPr lang="en-US" dirty="0"/>
              <a:t>Code represents the key pressed</a:t>
            </a:r>
          </a:p>
          <a:p>
            <a:r>
              <a:rPr lang="en-US" dirty="0"/>
              <a:t>Controller notifies the operating system via an interrupt</a:t>
            </a:r>
          </a:p>
          <a:p>
            <a:r>
              <a:rPr lang="en-US" dirty="0"/>
              <a:t>Operating system responds the interrupt by the reading the code from buffer</a:t>
            </a:r>
          </a:p>
          <a:p>
            <a:r>
              <a:rPr lang="en-US" dirty="0"/>
              <a:t>OS passes the code to CPU</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2</a:t>
            </a:fld>
            <a:endParaRPr lang="en-US" dirty="0"/>
          </a:p>
        </p:txBody>
      </p:sp>
      <p:sp>
        <p:nvSpPr>
          <p:cNvPr id="16387" name="Rectangle 1"/>
          <p:cNvSpPr>
            <a:spLocks noGrp="1" noChangeArrowheads="1"/>
          </p:cNvSpPr>
          <p:nvPr>
            <p:ph type="title" idx="4294967295"/>
          </p:nvPr>
        </p:nvSpPr>
        <p:spPr>
          <a:xfrm>
            <a:off x="533400" y="304800"/>
            <a:ext cx="8382000" cy="60960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Last Lecture Summary I</a:t>
            </a:r>
          </a:p>
        </p:txBody>
      </p:sp>
      <p:sp>
        <p:nvSpPr>
          <p:cNvPr id="5" name="Rectangle 3"/>
          <p:cNvSpPr>
            <a:spLocks noGrp="1" noChangeArrowheads="1"/>
          </p:cNvSpPr>
          <p:nvPr>
            <p:ph idx="1"/>
          </p:nvPr>
        </p:nvSpPr>
        <p:spPr>
          <a:xfrm>
            <a:off x="457200" y="1219200"/>
            <a:ext cx="7315200" cy="5257800"/>
          </a:xfrm>
        </p:spPr>
        <p:txBody>
          <a:bodyPr>
            <a:normAutofit/>
          </a:bodyPr>
          <a:lstStyle/>
          <a:p>
            <a:r>
              <a:rPr lang="en-US" dirty="0">
                <a:latin typeface="Arial" pitchFamily="34" charset="0"/>
                <a:cs typeface="Arial" pitchFamily="34" charset="0"/>
              </a:rPr>
              <a:t>Parts of the Computer System</a:t>
            </a:r>
          </a:p>
          <a:p>
            <a:pPr lvl="1"/>
            <a:r>
              <a:rPr lang="en-US" dirty="0">
                <a:latin typeface="Arial" pitchFamily="34" charset="0"/>
                <a:cs typeface="Arial" pitchFamily="34" charset="0"/>
              </a:rPr>
              <a:t>Hardware</a:t>
            </a:r>
          </a:p>
          <a:p>
            <a:pPr lvl="1"/>
            <a:r>
              <a:rPr lang="en-US" dirty="0">
                <a:latin typeface="Arial" pitchFamily="34" charset="0"/>
                <a:cs typeface="Arial" pitchFamily="34" charset="0"/>
              </a:rPr>
              <a:t>Software</a:t>
            </a:r>
          </a:p>
          <a:p>
            <a:pPr lvl="1"/>
            <a:r>
              <a:rPr lang="en-US" dirty="0">
                <a:latin typeface="Arial" pitchFamily="34" charset="0"/>
                <a:cs typeface="Arial" pitchFamily="34" charset="0"/>
              </a:rPr>
              <a:t>Data</a:t>
            </a:r>
          </a:p>
          <a:p>
            <a:pPr lvl="1"/>
            <a:r>
              <a:rPr lang="en-US" dirty="0">
                <a:latin typeface="Arial" pitchFamily="34" charset="0"/>
                <a:cs typeface="Arial" pitchFamily="34" charset="0"/>
              </a:rPr>
              <a:t>People</a:t>
            </a:r>
          </a:p>
          <a:p>
            <a:r>
              <a:rPr lang="en-US" dirty="0">
                <a:latin typeface="Arial" pitchFamily="34" charset="0"/>
                <a:cs typeface="Arial" pitchFamily="34" charset="0"/>
              </a:rPr>
              <a:t>Information Processing Cycle</a:t>
            </a:r>
          </a:p>
          <a:p>
            <a:pPr lvl="1"/>
            <a:r>
              <a:rPr lang="en-US" dirty="0">
                <a:latin typeface="Arial" pitchFamily="34" charset="0"/>
                <a:cs typeface="Arial" pitchFamily="34" charset="0"/>
              </a:rPr>
              <a:t>Input</a:t>
            </a:r>
          </a:p>
          <a:p>
            <a:pPr lvl="1"/>
            <a:r>
              <a:rPr lang="en-US" dirty="0">
                <a:latin typeface="Arial" pitchFamily="34" charset="0"/>
                <a:cs typeface="Arial" pitchFamily="34" charset="0"/>
              </a:rPr>
              <a:t>Processing</a:t>
            </a:r>
          </a:p>
          <a:p>
            <a:pPr lvl="1"/>
            <a:r>
              <a:rPr lang="en-US" dirty="0">
                <a:latin typeface="Arial" pitchFamily="34" charset="0"/>
                <a:cs typeface="Arial" pitchFamily="34" charset="0"/>
              </a:rPr>
              <a:t>Output</a:t>
            </a:r>
          </a:p>
          <a:p>
            <a:pPr lvl="1"/>
            <a:r>
              <a:rPr lang="en-US" dirty="0">
                <a:latin typeface="Arial" pitchFamily="34" charset="0"/>
                <a:cs typeface="Arial" pitchFamily="34" charset="0"/>
              </a:rPr>
              <a:t>Storage</a:t>
            </a:r>
          </a:p>
          <a:p>
            <a:endParaRPr lang="en-US" dirty="0">
              <a:latin typeface="Arial" pitchFamily="34" charset="0"/>
              <a:cs typeface="Arial" pitchFamily="34" charset="0"/>
            </a:endParaRP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Dvorak Keyboards</a:t>
            </a:r>
          </a:p>
        </p:txBody>
      </p:sp>
      <p:sp>
        <p:nvSpPr>
          <p:cNvPr id="8196" name="Rectangle 3"/>
          <p:cNvSpPr>
            <a:spLocks noGrp="1" noChangeArrowheads="1"/>
          </p:cNvSpPr>
          <p:nvPr>
            <p:ph type="body" idx="1"/>
          </p:nvPr>
        </p:nvSpPr>
        <p:spPr>
          <a:xfrm>
            <a:off x="457200" y="1143000"/>
            <a:ext cx="7848600" cy="5410200"/>
          </a:xfrm>
        </p:spPr>
        <p:txBody>
          <a:bodyPr/>
          <a:lstStyle/>
          <a:p>
            <a:r>
              <a:rPr lang="en-US" dirty="0"/>
              <a:t>For people who type with one hand or finger</a:t>
            </a:r>
          </a:p>
          <a:p>
            <a:r>
              <a:rPr lang="en-US" dirty="0"/>
              <a:t>Reduce the amount of motion required to type common English text</a:t>
            </a:r>
          </a:p>
          <a:p>
            <a:r>
              <a:rPr lang="en-US" dirty="0"/>
              <a:t>Increase typing rate</a:t>
            </a:r>
          </a:p>
          <a:p>
            <a:r>
              <a:rPr lang="en-US" dirty="0"/>
              <a:t>Reduced errors</a:t>
            </a:r>
          </a:p>
          <a:p>
            <a:r>
              <a:rPr lang="en-US" dirty="0"/>
              <a:t>But Qwerty is still popular</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Dvorak Keyboards</a:t>
            </a:r>
          </a:p>
        </p:txBody>
      </p:sp>
      <p:pic>
        <p:nvPicPr>
          <p:cNvPr id="9220" name="Picture 2"/>
          <p:cNvPicPr>
            <a:picLocks noChangeAspect="1" noChangeArrowheads="1"/>
          </p:cNvPicPr>
          <p:nvPr/>
        </p:nvPicPr>
        <p:blipFill>
          <a:blip r:embed="rId3" cstate="print"/>
          <a:srcRect/>
          <a:stretch>
            <a:fillRect/>
          </a:stretch>
        </p:blipFill>
        <p:spPr bwMode="auto">
          <a:xfrm>
            <a:off x="3124200" y="1295400"/>
            <a:ext cx="5715000" cy="1524000"/>
          </a:xfrm>
          <a:prstGeom prst="rect">
            <a:avLst/>
          </a:prstGeom>
          <a:noFill/>
          <a:ln w="9525">
            <a:noFill/>
            <a:miter lim="800000"/>
            <a:headEnd/>
            <a:tailEnd/>
          </a:ln>
        </p:spPr>
      </p:pic>
      <p:pic>
        <p:nvPicPr>
          <p:cNvPr id="9221" name="Picture 3"/>
          <p:cNvPicPr>
            <a:picLocks noChangeAspect="1" noChangeArrowheads="1"/>
          </p:cNvPicPr>
          <p:nvPr/>
        </p:nvPicPr>
        <p:blipFill>
          <a:blip r:embed="rId4" cstate="print"/>
          <a:srcRect/>
          <a:stretch>
            <a:fillRect/>
          </a:stretch>
        </p:blipFill>
        <p:spPr bwMode="auto">
          <a:xfrm>
            <a:off x="3200400" y="2971800"/>
            <a:ext cx="5715000" cy="1524000"/>
          </a:xfrm>
          <a:prstGeom prst="rect">
            <a:avLst/>
          </a:prstGeom>
          <a:noFill/>
          <a:ln w="9525">
            <a:noFill/>
            <a:miter lim="800000"/>
            <a:headEnd/>
            <a:tailEnd/>
          </a:ln>
        </p:spPr>
      </p:pic>
      <p:sp>
        <p:nvSpPr>
          <p:cNvPr id="7" name="Rectangle 2051"/>
          <p:cNvSpPr txBox="1">
            <a:spLocks noChangeArrowheads="1"/>
          </p:cNvSpPr>
          <p:nvPr/>
        </p:nvSpPr>
        <p:spPr bwMode="auto">
          <a:xfrm>
            <a:off x="812800" y="1828800"/>
            <a:ext cx="2387600" cy="609600"/>
          </a:xfrm>
          <a:prstGeom prst="rect">
            <a:avLst/>
          </a:prstGeom>
          <a:noFill/>
          <a:ln w="9525">
            <a:noFill/>
            <a:miter lim="800000"/>
            <a:headEnd/>
            <a:tailEnd/>
          </a:ln>
        </p:spPr>
        <p:txBody>
          <a:bodyPr/>
          <a:lstStyle/>
          <a:p>
            <a:pPr marL="342900" indent="-342900" eaLnBrk="0" hangingPunct="0">
              <a:spcBef>
                <a:spcPct val="20000"/>
              </a:spcBef>
              <a:buFontTx/>
              <a:buChar char="•"/>
              <a:defRPr/>
            </a:pPr>
            <a:r>
              <a:rPr lang="en-US" sz="2400" kern="0" dirty="0">
                <a:effectLst/>
                <a:latin typeface="+mn-lt"/>
              </a:rPr>
              <a:t>Both Hands</a:t>
            </a:r>
          </a:p>
        </p:txBody>
      </p:sp>
      <p:sp>
        <p:nvSpPr>
          <p:cNvPr id="9" name="Rectangle 2051"/>
          <p:cNvSpPr txBox="1">
            <a:spLocks noChangeArrowheads="1"/>
          </p:cNvSpPr>
          <p:nvPr/>
        </p:nvSpPr>
        <p:spPr bwMode="auto">
          <a:xfrm>
            <a:off x="736600" y="3505200"/>
            <a:ext cx="2387600" cy="609600"/>
          </a:xfrm>
          <a:prstGeom prst="rect">
            <a:avLst/>
          </a:prstGeom>
          <a:noFill/>
          <a:ln w="9525">
            <a:noFill/>
            <a:miter lim="800000"/>
            <a:headEnd/>
            <a:tailEnd/>
          </a:ln>
        </p:spPr>
        <p:txBody>
          <a:bodyPr/>
          <a:lstStyle/>
          <a:p>
            <a:pPr marL="342900" indent="-342900" eaLnBrk="0" hangingPunct="0">
              <a:spcBef>
                <a:spcPct val="20000"/>
              </a:spcBef>
              <a:buFontTx/>
              <a:buChar char="•"/>
              <a:defRPr/>
            </a:pPr>
            <a:r>
              <a:rPr lang="en-US" sz="2400" kern="0" dirty="0">
                <a:effectLst/>
                <a:latin typeface="+mn-lt"/>
              </a:rPr>
              <a:t>Left Hand</a:t>
            </a:r>
          </a:p>
        </p:txBody>
      </p:sp>
      <p:pic>
        <p:nvPicPr>
          <p:cNvPr id="9224" name="Picture 2"/>
          <p:cNvPicPr>
            <a:picLocks noChangeAspect="1" noChangeArrowheads="1"/>
          </p:cNvPicPr>
          <p:nvPr/>
        </p:nvPicPr>
        <p:blipFill>
          <a:blip r:embed="rId5" cstate="print"/>
          <a:srcRect/>
          <a:stretch>
            <a:fillRect/>
          </a:stretch>
        </p:blipFill>
        <p:spPr bwMode="auto">
          <a:xfrm>
            <a:off x="3200400" y="4648200"/>
            <a:ext cx="5715000" cy="1524000"/>
          </a:xfrm>
          <a:prstGeom prst="rect">
            <a:avLst/>
          </a:prstGeom>
          <a:noFill/>
          <a:ln w="9525">
            <a:noFill/>
            <a:miter lim="800000"/>
            <a:headEnd/>
            <a:tailEnd/>
          </a:ln>
        </p:spPr>
      </p:pic>
      <p:sp>
        <p:nvSpPr>
          <p:cNvPr id="12" name="Rectangle 2051"/>
          <p:cNvSpPr txBox="1">
            <a:spLocks noChangeArrowheads="1"/>
          </p:cNvSpPr>
          <p:nvPr/>
        </p:nvSpPr>
        <p:spPr bwMode="auto">
          <a:xfrm>
            <a:off x="685800" y="5105400"/>
            <a:ext cx="2387600" cy="609600"/>
          </a:xfrm>
          <a:prstGeom prst="rect">
            <a:avLst/>
          </a:prstGeom>
          <a:noFill/>
          <a:ln w="9525">
            <a:noFill/>
            <a:miter lim="800000"/>
            <a:headEnd/>
            <a:tailEnd/>
          </a:ln>
        </p:spPr>
        <p:txBody>
          <a:bodyPr/>
          <a:lstStyle/>
          <a:p>
            <a:pPr marL="342900" indent="-342900" eaLnBrk="0" hangingPunct="0">
              <a:spcBef>
                <a:spcPct val="20000"/>
              </a:spcBef>
              <a:buFontTx/>
              <a:buChar char="•"/>
              <a:defRPr/>
            </a:pPr>
            <a:r>
              <a:rPr lang="en-US" sz="2400" kern="0" dirty="0">
                <a:effectLst/>
                <a:latin typeface="+mn-lt"/>
              </a:rPr>
              <a:t>Right Hand</a:t>
            </a:r>
          </a:p>
        </p:txBody>
      </p:sp>
      <p:sp>
        <p:nvSpPr>
          <p:cNvPr id="13" name="TextBox 12"/>
          <p:cNvSpPr txBox="1"/>
          <p:nvPr/>
        </p:nvSpPr>
        <p:spPr>
          <a:xfrm>
            <a:off x="1676400" y="6248400"/>
            <a:ext cx="6262688" cy="369888"/>
          </a:xfrm>
          <a:prstGeom prst="rect">
            <a:avLst/>
          </a:prstGeom>
          <a:noFill/>
        </p:spPr>
        <p:txBody>
          <a:bodyPr wrap="none">
            <a:spAutoFit/>
          </a:bodyPr>
          <a:lstStyle/>
          <a:p>
            <a:pPr>
              <a:defRPr/>
            </a:pPr>
            <a:r>
              <a:rPr lang="en-US" dirty="0"/>
              <a:t>http://www.microsoft.com/enable/products/altkeyboard.aspx</a:t>
            </a:r>
          </a:p>
        </p:txBody>
      </p:sp>
      <p:sp>
        <p:nvSpPr>
          <p:cNvPr id="11"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QWERTY Keyboard Layout</a:t>
            </a:r>
          </a:p>
        </p:txBody>
      </p:sp>
      <p:pic>
        <p:nvPicPr>
          <p:cNvPr id="10244" name="Picture 3"/>
          <p:cNvPicPr>
            <a:picLocks noChangeAspect="1" noChangeArrowheads="1"/>
          </p:cNvPicPr>
          <p:nvPr/>
        </p:nvPicPr>
        <p:blipFill>
          <a:blip r:embed="rId2" cstate="print"/>
          <a:srcRect/>
          <a:stretch>
            <a:fillRect/>
          </a:stretch>
        </p:blipFill>
        <p:spPr bwMode="auto">
          <a:xfrm>
            <a:off x="381000" y="1371600"/>
            <a:ext cx="8572500" cy="2743200"/>
          </a:xfrm>
          <a:prstGeom prst="rect">
            <a:avLst/>
          </a:prstGeom>
          <a:noFill/>
          <a:ln w="9525">
            <a:noFill/>
            <a:miter lim="800000"/>
            <a:headEnd/>
            <a:tailEnd/>
          </a:ln>
        </p:spPr>
      </p:pic>
      <p:pic>
        <p:nvPicPr>
          <p:cNvPr id="10245" name="Picture 4"/>
          <p:cNvPicPr>
            <a:picLocks noChangeAspect="1" noChangeArrowheads="1"/>
          </p:cNvPicPr>
          <p:nvPr/>
        </p:nvPicPr>
        <p:blipFill>
          <a:blip r:embed="rId3" cstate="print"/>
          <a:srcRect/>
          <a:stretch>
            <a:fillRect/>
          </a:stretch>
        </p:blipFill>
        <p:spPr bwMode="auto">
          <a:xfrm>
            <a:off x="1143000" y="4343400"/>
            <a:ext cx="3505200" cy="2246313"/>
          </a:xfrm>
          <a:prstGeom prst="rect">
            <a:avLst/>
          </a:prstGeom>
          <a:noFill/>
          <a:ln w="9525">
            <a:noFill/>
            <a:miter lim="800000"/>
            <a:headEnd/>
            <a:tailEnd/>
          </a:ln>
        </p:spPr>
      </p:pic>
      <p:sp>
        <p:nvSpPr>
          <p:cNvPr id="9" name="Rectangle 8"/>
          <p:cNvSpPr/>
          <p:nvPr/>
        </p:nvSpPr>
        <p:spPr>
          <a:xfrm>
            <a:off x="5105400" y="5449888"/>
            <a:ext cx="3581400" cy="646112"/>
          </a:xfrm>
          <a:prstGeom prst="rect">
            <a:avLst/>
          </a:prstGeom>
        </p:spPr>
        <p:txBody>
          <a:bodyPr>
            <a:spAutoFit/>
          </a:bodyPr>
          <a:lstStyle/>
          <a:p>
            <a:pPr>
              <a:defRPr/>
            </a:pPr>
            <a:r>
              <a:rPr lang="en-US" dirty="0"/>
              <a:t>Latham Sholes' 1878 QWERTY keyboard layout</a:t>
            </a:r>
          </a:p>
        </p:txBody>
      </p:sp>
      <p:sp>
        <p:nvSpPr>
          <p:cNvPr id="7"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fontScale="90000"/>
          </a:bodyPr>
          <a:lstStyle/>
          <a:p>
            <a:r>
              <a:rPr lang="en-US" dirty="0"/>
              <a:t>Non-standard layout and special-use</a:t>
            </a:r>
          </a:p>
        </p:txBody>
      </p:sp>
      <p:sp>
        <p:nvSpPr>
          <p:cNvPr id="3" name="Content Placeholder 2"/>
          <p:cNvSpPr>
            <a:spLocks noGrp="1"/>
          </p:cNvSpPr>
          <p:nvPr>
            <p:ph idx="1"/>
          </p:nvPr>
        </p:nvSpPr>
        <p:spPr/>
        <p:txBody>
          <a:bodyPr/>
          <a:lstStyle/>
          <a:p>
            <a:r>
              <a:rPr lang="en-US" dirty="0"/>
              <a:t>Chorded keyboard</a:t>
            </a:r>
          </a:p>
          <a:p>
            <a:endParaRPr lang="en-US" dirty="0"/>
          </a:p>
          <a:p>
            <a:r>
              <a:rPr lang="en-US" dirty="0"/>
              <a:t>Software or virtual keyboard</a:t>
            </a:r>
          </a:p>
          <a:p>
            <a:endParaRPr lang="en-US" dirty="0"/>
          </a:p>
          <a:p>
            <a:r>
              <a:rPr lang="en-US" dirty="0"/>
              <a:t>Foldable keyboard</a:t>
            </a:r>
          </a:p>
          <a:p>
            <a:endParaRPr lang="en-US" dirty="0"/>
          </a:p>
          <a:p>
            <a:r>
              <a:rPr lang="en-US" dirty="0"/>
              <a:t>Projection (as by Laser)</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23</a:t>
            </a:fld>
            <a:endParaRPr lang="en-US" altLang="zh-TW"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a:bodyPr>
          <a:lstStyle/>
          <a:p>
            <a:r>
              <a:rPr lang="en-US" dirty="0"/>
              <a:t>Chorded Keyboard</a:t>
            </a:r>
          </a:p>
        </p:txBody>
      </p:sp>
      <p:sp>
        <p:nvSpPr>
          <p:cNvPr id="3" name="Content Placeholder 2"/>
          <p:cNvSpPr>
            <a:spLocks noGrp="1"/>
          </p:cNvSpPr>
          <p:nvPr>
            <p:ph idx="1"/>
          </p:nvPr>
        </p:nvSpPr>
        <p:spPr>
          <a:xfrm>
            <a:off x="304800" y="1219201"/>
            <a:ext cx="7315200" cy="2895599"/>
          </a:xfrm>
        </p:spPr>
        <p:txBody>
          <a:bodyPr>
            <a:normAutofit fontScale="92500"/>
          </a:bodyPr>
          <a:lstStyle/>
          <a:p>
            <a:r>
              <a:rPr lang="en-US" dirty="0"/>
              <a:t>Associate actions with combinations of key presses</a:t>
            </a:r>
          </a:p>
          <a:p>
            <a:r>
              <a:rPr lang="en-US" dirty="0"/>
              <a:t>As many combinations available, chorded keyboards can effectively produce more actions on a board with fewer keys</a:t>
            </a:r>
          </a:p>
          <a:p>
            <a:r>
              <a:rPr lang="en-US" dirty="0"/>
              <a:t>Court reporters mostly use them</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24</a:t>
            </a:fld>
            <a:endParaRPr lang="en-US" altLang="zh-TW" dirty="0"/>
          </a:p>
        </p:txBody>
      </p:sp>
      <p:pic>
        <p:nvPicPr>
          <p:cNvPr id="37891" name="Picture 3"/>
          <p:cNvPicPr>
            <a:picLocks noChangeAspect="1" noChangeArrowheads="1"/>
          </p:cNvPicPr>
          <p:nvPr/>
        </p:nvPicPr>
        <p:blipFill>
          <a:blip r:embed="rId3" cstate="print"/>
          <a:srcRect/>
          <a:stretch>
            <a:fillRect/>
          </a:stretch>
        </p:blipFill>
        <p:spPr bwMode="auto">
          <a:xfrm>
            <a:off x="1752600" y="4191000"/>
            <a:ext cx="3581400" cy="2441864"/>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a:bodyPr>
          <a:lstStyle/>
          <a:p>
            <a:r>
              <a:rPr lang="en-US" dirty="0"/>
              <a:t>Software or Virtual Keyboards</a:t>
            </a:r>
          </a:p>
        </p:txBody>
      </p:sp>
      <p:sp>
        <p:nvSpPr>
          <p:cNvPr id="3" name="Content Placeholder 2"/>
          <p:cNvSpPr>
            <a:spLocks noGrp="1"/>
          </p:cNvSpPr>
          <p:nvPr>
            <p:ph idx="1"/>
          </p:nvPr>
        </p:nvSpPr>
        <p:spPr>
          <a:xfrm>
            <a:off x="304800" y="1219201"/>
            <a:ext cx="7010400" cy="3429000"/>
          </a:xfrm>
        </p:spPr>
        <p:txBody>
          <a:bodyPr/>
          <a:lstStyle/>
          <a:p>
            <a:r>
              <a:rPr lang="en-US" dirty="0"/>
              <a:t>is a software component that allows a user to enter characters. </a:t>
            </a:r>
          </a:p>
          <a:p>
            <a:r>
              <a:rPr lang="en-US" dirty="0"/>
              <a:t>usually be operated with multiple input devices,</a:t>
            </a:r>
          </a:p>
          <a:p>
            <a:pPr lvl="1"/>
            <a:r>
              <a:rPr lang="en-US" dirty="0"/>
              <a:t>Touch screen, </a:t>
            </a:r>
          </a:p>
          <a:p>
            <a:pPr lvl="1"/>
            <a:r>
              <a:rPr lang="en-US" dirty="0"/>
              <a:t>Actual keyboard and </a:t>
            </a:r>
          </a:p>
          <a:p>
            <a:pPr lvl="1"/>
            <a:r>
              <a:rPr lang="en-US" dirty="0"/>
              <a:t>Mouse.</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25</a:t>
            </a:fld>
            <a:endParaRPr lang="en-US" altLang="zh-TW" dirty="0"/>
          </a:p>
        </p:txBody>
      </p:sp>
      <p:pic>
        <p:nvPicPr>
          <p:cNvPr id="38914" name="Picture 2"/>
          <p:cNvPicPr>
            <a:picLocks noChangeAspect="1" noChangeArrowheads="1"/>
          </p:cNvPicPr>
          <p:nvPr/>
        </p:nvPicPr>
        <p:blipFill>
          <a:blip r:embed="rId2" cstate="print"/>
          <a:srcRect/>
          <a:stretch>
            <a:fillRect/>
          </a:stretch>
        </p:blipFill>
        <p:spPr bwMode="auto">
          <a:xfrm>
            <a:off x="4191000" y="4089400"/>
            <a:ext cx="3238500" cy="2159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a:bodyPr>
          <a:lstStyle/>
          <a:p>
            <a:r>
              <a:rPr lang="en-US" dirty="0"/>
              <a:t>Foldable Keyboards</a:t>
            </a:r>
          </a:p>
        </p:txBody>
      </p:sp>
      <p:sp>
        <p:nvSpPr>
          <p:cNvPr id="3" name="Content Placeholder 2"/>
          <p:cNvSpPr>
            <a:spLocks noGrp="1"/>
          </p:cNvSpPr>
          <p:nvPr>
            <p:ph idx="1"/>
          </p:nvPr>
        </p:nvSpPr>
        <p:spPr>
          <a:xfrm>
            <a:off x="304800" y="1219200"/>
            <a:ext cx="5867400" cy="5257799"/>
          </a:xfrm>
        </p:spPr>
        <p:txBody>
          <a:bodyPr/>
          <a:lstStyle/>
          <a:p>
            <a:r>
              <a:rPr lang="en-US" dirty="0"/>
              <a:t>made of soft plastic or silicone which can be rolled or folded on itself for travel</a:t>
            </a:r>
          </a:p>
          <a:p>
            <a:r>
              <a:rPr lang="en-US" dirty="0"/>
              <a:t>When in use, these keyboards can conform to uneven surfaces, and </a:t>
            </a:r>
          </a:p>
          <a:p>
            <a:r>
              <a:rPr lang="en-US" dirty="0"/>
              <a:t>are more resistant to liquids than standard keyboards. </a:t>
            </a:r>
          </a:p>
          <a:p>
            <a:r>
              <a:rPr lang="en-US" dirty="0"/>
              <a:t>connected to portable devices and smart phones. </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26</a:t>
            </a:fld>
            <a:endParaRPr lang="en-US" altLang="zh-TW" dirty="0"/>
          </a:p>
        </p:txBody>
      </p:sp>
      <p:pic>
        <p:nvPicPr>
          <p:cNvPr id="39938" name="Picture 2"/>
          <p:cNvPicPr>
            <a:picLocks noChangeAspect="1" noChangeArrowheads="1"/>
          </p:cNvPicPr>
          <p:nvPr/>
        </p:nvPicPr>
        <p:blipFill>
          <a:blip r:embed="rId2" cstate="print"/>
          <a:srcRect/>
          <a:stretch>
            <a:fillRect/>
          </a:stretch>
        </p:blipFill>
        <p:spPr bwMode="auto">
          <a:xfrm>
            <a:off x="5867400" y="1143000"/>
            <a:ext cx="2114550" cy="28194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a:bodyPr>
          <a:lstStyle/>
          <a:p>
            <a:r>
              <a:rPr lang="en-US" dirty="0"/>
              <a:t>Projection Keyboard</a:t>
            </a:r>
          </a:p>
        </p:txBody>
      </p:sp>
      <p:sp>
        <p:nvSpPr>
          <p:cNvPr id="3" name="Content Placeholder 2"/>
          <p:cNvSpPr>
            <a:spLocks noGrp="1"/>
          </p:cNvSpPr>
          <p:nvPr>
            <p:ph idx="1"/>
          </p:nvPr>
        </p:nvSpPr>
        <p:spPr>
          <a:xfrm>
            <a:off x="304800" y="1219201"/>
            <a:ext cx="7315200" cy="2895599"/>
          </a:xfrm>
        </p:spPr>
        <p:txBody>
          <a:bodyPr>
            <a:normAutofit fontScale="92500" lnSpcReduction="20000"/>
          </a:bodyPr>
          <a:lstStyle/>
          <a:p>
            <a:r>
              <a:rPr lang="en-US" dirty="0"/>
              <a:t>project an image of keys, usually with a laser, onto a flat surface. </a:t>
            </a:r>
          </a:p>
          <a:p>
            <a:r>
              <a:rPr lang="en-US" dirty="0"/>
              <a:t>The device then uses a camera or infrared sensor to "watch" where the user's fingers move</a:t>
            </a:r>
          </a:p>
          <a:p>
            <a:r>
              <a:rPr lang="en-US" dirty="0"/>
              <a:t>Projection keyboards can simulate a full size keyboard from a very small projector. </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27</a:t>
            </a:fld>
            <a:endParaRPr lang="en-US" altLang="zh-TW" dirty="0"/>
          </a:p>
        </p:txBody>
      </p:sp>
      <p:pic>
        <p:nvPicPr>
          <p:cNvPr id="40962" name="Picture 2"/>
          <p:cNvPicPr>
            <a:picLocks noChangeAspect="1" noChangeArrowheads="1"/>
          </p:cNvPicPr>
          <p:nvPr/>
        </p:nvPicPr>
        <p:blipFill>
          <a:blip r:embed="rId2" cstate="print"/>
          <a:srcRect/>
          <a:stretch>
            <a:fillRect/>
          </a:stretch>
        </p:blipFill>
        <p:spPr bwMode="auto">
          <a:xfrm>
            <a:off x="762000" y="3962400"/>
            <a:ext cx="3755571" cy="26289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62800" cy="911225"/>
          </a:xfrm>
        </p:spPr>
        <p:txBody>
          <a:bodyPr>
            <a:normAutofit/>
          </a:bodyPr>
          <a:lstStyle/>
          <a:p>
            <a:r>
              <a:rPr lang="en-US" dirty="0"/>
              <a:t>Wireless Keyboard</a:t>
            </a:r>
          </a:p>
        </p:txBody>
      </p:sp>
      <p:sp>
        <p:nvSpPr>
          <p:cNvPr id="3" name="Content Placeholder 2"/>
          <p:cNvSpPr>
            <a:spLocks noGrp="1"/>
          </p:cNvSpPr>
          <p:nvPr>
            <p:ph idx="1"/>
          </p:nvPr>
        </p:nvSpPr>
        <p:spPr>
          <a:xfrm>
            <a:off x="304800" y="1219200"/>
            <a:ext cx="7315200" cy="5105400"/>
          </a:xfrm>
        </p:spPr>
        <p:txBody>
          <a:bodyPr>
            <a:normAutofit fontScale="92500"/>
          </a:bodyPr>
          <a:lstStyle/>
          <a:p>
            <a:r>
              <a:rPr lang="en-US" dirty="0"/>
              <a:t>provides increased user freedom</a:t>
            </a:r>
          </a:p>
          <a:p>
            <a:r>
              <a:rPr lang="en-US" dirty="0"/>
              <a:t>includes a required combination transmitter and receiver unit that attaches to the computer's keyboard port. </a:t>
            </a:r>
          </a:p>
          <a:p>
            <a:r>
              <a:rPr lang="en-US" dirty="0"/>
              <a:t>The wireless aspect is achieved either by radio frequency (RF) or by infrared (IR) signals sent and received from both the keyboard and the unit attached to the computer. </a:t>
            </a:r>
          </a:p>
          <a:p>
            <a:r>
              <a:rPr lang="en-US" dirty="0"/>
              <a:t>A wireless keyboard may use an industry standard RF, called Bluetooth. </a:t>
            </a:r>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28</a:t>
            </a:fld>
            <a:endParaRPr lang="en-US" altLang="zh-TW"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t>The Mouse</a:t>
            </a:r>
          </a:p>
        </p:txBody>
      </p:sp>
      <p:sp>
        <p:nvSpPr>
          <p:cNvPr id="12292" name="Rectangle 3"/>
          <p:cNvSpPr>
            <a:spLocks noGrp="1" noChangeArrowheads="1"/>
          </p:cNvSpPr>
          <p:nvPr>
            <p:ph type="body" idx="1"/>
          </p:nvPr>
        </p:nvSpPr>
        <p:spPr>
          <a:xfrm>
            <a:off x="381000" y="1219200"/>
            <a:ext cx="7848600" cy="5410200"/>
          </a:xfrm>
        </p:spPr>
        <p:txBody>
          <a:bodyPr/>
          <a:lstStyle/>
          <a:p>
            <a:pPr eaLnBrk="1" hangingPunct="1"/>
            <a:r>
              <a:rPr lang="en-US" dirty="0"/>
              <a:t>All modern computers have a variant</a:t>
            </a:r>
          </a:p>
          <a:p>
            <a:pPr eaLnBrk="1" hangingPunct="1"/>
            <a:r>
              <a:rPr lang="en-US" dirty="0"/>
              <a:t>Allows users to select objects</a:t>
            </a:r>
          </a:p>
          <a:p>
            <a:pPr lvl="1" eaLnBrk="1" hangingPunct="1"/>
            <a:r>
              <a:rPr lang="en-US" dirty="0"/>
              <a:t>Pointer moved by the mouse</a:t>
            </a:r>
          </a:p>
          <a:p>
            <a:pPr eaLnBrk="1" hangingPunct="1"/>
            <a:r>
              <a:rPr lang="en-US" dirty="0"/>
              <a:t>Mechanical mouse</a:t>
            </a:r>
          </a:p>
          <a:p>
            <a:pPr lvl="1" eaLnBrk="1" hangingPunct="1"/>
            <a:r>
              <a:rPr lang="en-US" dirty="0"/>
              <a:t>Rubber ball determines direction and speed</a:t>
            </a:r>
          </a:p>
          <a:p>
            <a:pPr lvl="1" eaLnBrk="1" hangingPunct="1"/>
            <a:r>
              <a:rPr lang="en-US" dirty="0"/>
              <a:t>The ball often requires cleaning</a:t>
            </a:r>
          </a:p>
          <a:p>
            <a:pPr eaLnBrk="1" hangingPunct="1"/>
            <a:r>
              <a:rPr lang="en-US" dirty="0"/>
              <a:t>Optical mouse</a:t>
            </a:r>
          </a:p>
          <a:p>
            <a:pPr lvl="1" eaLnBrk="1" hangingPunct="1"/>
            <a:r>
              <a:rPr lang="en-US" dirty="0"/>
              <a:t>Light shown onto mouse pad</a:t>
            </a:r>
          </a:p>
          <a:p>
            <a:pPr lvl="1" eaLnBrk="1" hangingPunct="1"/>
            <a:r>
              <a:rPr lang="en-US" dirty="0"/>
              <a:t>Reflection determines speed and direction</a:t>
            </a:r>
          </a:p>
          <a:p>
            <a:pPr lvl="1" eaLnBrk="1" hangingPunct="1"/>
            <a:r>
              <a:rPr lang="en-US" dirty="0"/>
              <a:t>Requires little maintenance</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a:t>
            </a:fld>
            <a:endParaRPr lang="en-US" dirty="0"/>
          </a:p>
        </p:txBody>
      </p:sp>
      <p:sp>
        <p:nvSpPr>
          <p:cNvPr id="16387" name="Rectangle 1"/>
          <p:cNvSpPr>
            <a:spLocks noGrp="1" noChangeArrowheads="1"/>
          </p:cNvSpPr>
          <p:nvPr>
            <p:ph type="title" idx="4294967295"/>
          </p:nvPr>
        </p:nvSpPr>
        <p:spPr>
          <a:xfrm>
            <a:off x="533400" y="3810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Last Lecture Summary II</a:t>
            </a:r>
          </a:p>
        </p:txBody>
      </p:sp>
      <p:sp>
        <p:nvSpPr>
          <p:cNvPr id="5" name="Rectangle 3"/>
          <p:cNvSpPr>
            <a:spLocks noGrp="1" noChangeArrowheads="1"/>
          </p:cNvSpPr>
          <p:nvPr>
            <p:ph idx="1"/>
          </p:nvPr>
        </p:nvSpPr>
        <p:spPr>
          <a:xfrm>
            <a:off x="457200" y="1219200"/>
            <a:ext cx="7315200" cy="5257800"/>
          </a:xfrm>
        </p:spPr>
        <p:txBody>
          <a:bodyPr>
            <a:normAutofit/>
          </a:bodyPr>
          <a:lstStyle/>
          <a:p>
            <a:r>
              <a:rPr lang="en-US" dirty="0">
                <a:latin typeface="Arial" pitchFamily="34" charset="0"/>
                <a:cs typeface="Arial" pitchFamily="34" charset="0"/>
              </a:rPr>
              <a:t>Computer Hardware</a:t>
            </a:r>
          </a:p>
          <a:p>
            <a:pPr lvl="1"/>
            <a:r>
              <a:rPr lang="en-US" dirty="0">
                <a:latin typeface="Arial" pitchFamily="34" charset="0"/>
                <a:cs typeface="Arial" pitchFamily="34" charset="0"/>
              </a:rPr>
              <a:t>Processor, Memory, Motherboard</a:t>
            </a:r>
          </a:p>
          <a:p>
            <a:pPr lvl="1"/>
            <a:r>
              <a:rPr lang="en-US" dirty="0">
                <a:latin typeface="Arial" pitchFamily="34" charset="0"/>
                <a:cs typeface="Arial" pitchFamily="34" charset="0"/>
              </a:rPr>
              <a:t>Input Devices</a:t>
            </a:r>
          </a:p>
          <a:p>
            <a:pPr lvl="1"/>
            <a:r>
              <a:rPr lang="en-US" dirty="0">
                <a:latin typeface="Arial" pitchFamily="34" charset="0"/>
                <a:cs typeface="Arial" pitchFamily="34" charset="0"/>
              </a:rPr>
              <a:t>Output Devices</a:t>
            </a:r>
          </a:p>
          <a:p>
            <a:pPr lvl="2"/>
            <a:r>
              <a:rPr lang="en-US" dirty="0">
                <a:latin typeface="Arial" pitchFamily="34" charset="0"/>
                <a:cs typeface="Arial" pitchFamily="34" charset="0"/>
              </a:rPr>
              <a:t>Communication devices</a:t>
            </a:r>
          </a:p>
          <a:p>
            <a:pPr lvl="1"/>
            <a:r>
              <a:rPr lang="en-US" dirty="0">
                <a:latin typeface="Arial" pitchFamily="34" charset="0"/>
                <a:cs typeface="Arial" pitchFamily="34" charset="0"/>
              </a:rPr>
              <a:t>Storage Devices</a:t>
            </a:r>
          </a:p>
          <a:p>
            <a:pPr lvl="2"/>
            <a:r>
              <a:rPr lang="en-US" dirty="0">
                <a:latin typeface="Arial" pitchFamily="34" charset="0"/>
                <a:cs typeface="Arial" pitchFamily="34" charset="0"/>
              </a:rPr>
              <a:t>Magnetic storage devices, Floppy Hard disk</a:t>
            </a:r>
          </a:p>
          <a:p>
            <a:pPr lvl="2"/>
            <a:r>
              <a:rPr lang="en-US" dirty="0">
                <a:latin typeface="Arial" pitchFamily="34" charset="0"/>
                <a:cs typeface="Arial" pitchFamily="34" charset="0"/>
              </a:rPr>
              <a:t>Optical storage devices, CD, DVD, </a:t>
            </a:r>
            <a:r>
              <a:rPr lang="en-US" dirty="0" err="1">
                <a:latin typeface="Arial" pitchFamily="34" charset="0"/>
                <a:cs typeface="Arial" pitchFamily="34" charset="0"/>
              </a:rPr>
              <a:t>Blu</a:t>
            </a:r>
            <a:r>
              <a:rPr lang="en-US" dirty="0">
                <a:latin typeface="Arial" pitchFamily="34" charset="0"/>
                <a:cs typeface="Arial" pitchFamily="34" charset="0"/>
              </a:rPr>
              <a:t> Ray</a:t>
            </a:r>
          </a:p>
          <a:p>
            <a:r>
              <a:rPr lang="en-US" dirty="0">
                <a:latin typeface="Arial" pitchFamily="34" charset="0"/>
                <a:cs typeface="Arial" pitchFamily="34" charset="0"/>
              </a:rPr>
              <a:t>Computer Software</a:t>
            </a:r>
          </a:p>
          <a:p>
            <a:pPr lvl="1"/>
            <a:r>
              <a:rPr lang="en-US" dirty="0">
                <a:latin typeface="Arial" pitchFamily="34" charset="0"/>
                <a:cs typeface="Arial" pitchFamily="34" charset="0"/>
              </a:rPr>
              <a:t>System  software and Application software</a:t>
            </a:r>
          </a:p>
          <a:p>
            <a:r>
              <a:rPr lang="en-US" dirty="0">
                <a:latin typeface="Arial" pitchFamily="34" charset="0"/>
                <a:cs typeface="Arial" pitchFamily="34" charset="0"/>
              </a:rPr>
              <a:t>Computer Users</a:t>
            </a:r>
          </a:p>
          <a:p>
            <a:pPr lvl="1"/>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The Mouse</a:t>
            </a:r>
          </a:p>
        </p:txBody>
      </p:sp>
      <p:grpSp>
        <p:nvGrpSpPr>
          <p:cNvPr id="2" name="Group 81"/>
          <p:cNvGrpSpPr>
            <a:grpSpLocks/>
          </p:cNvGrpSpPr>
          <p:nvPr/>
        </p:nvGrpSpPr>
        <p:grpSpPr bwMode="auto">
          <a:xfrm>
            <a:off x="5181600" y="1371600"/>
            <a:ext cx="3505200" cy="2286000"/>
            <a:chOff x="3427" y="1407"/>
            <a:chExt cx="1969" cy="1229"/>
          </a:xfrm>
        </p:grpSpPr>
        <p:pic>
          <p:nvPicPr>
            <p:cNvPr id="13320" name="Picture 30" descr="Fig05-08"/>
            <p:cNvPicPr>
              <a:picLocks noChangeAspect="1" noChangeArrowheads="1"/>
            </p:cNvPicPr>
            <p:nvPr/>
          </p:nvPicPr>
          <p:blipFill>
            <a:blip r:embed="rId3" cstate="print"/>
            <a:srcRect/>
            <a:stretch>
              <a:fillRect/>
            </a:stretch>
          </p:blipFill>
          <p:spPr bwMode="auto">
            <a:xfrm>
              <a:off x="3638" y="1614"/>
              <a:ext cx="1044" cy="1022"/>
            </a:xfrm>
            <a:prstGeom prst="rect">
              <a:avLst/>
            </a:prstGeom>
            <a:noFill/>
            <a:ln w="9525">
              <a:noFill/>
              <a:miter lim="800000"/>
              <a:headEnd/>
              <a:tailEnd/>
            </a:ln>
          </p:spPr>
        </p:pic>
        <p:sp>
          <p:nvSpPr>
            <p:cNvPr id="11277" name="Text Box 32"/>
            <p:cNvSpPr txBox="1">
              <a:spLocks noChangeAspect="1" noChangeArrowheads="1"/>
            </p:cNvSpPr>
            <p:nvPr/>
          </p:nvSpPr>
          <p:spPr bwMode="auto">
            <a:xfrm>
              <a:off x="3427" y="1407"/>
              <a:ext cx="1033" cy="189"/>
            </a:xfrm>
            <a:prstGeom prst="rect">
              <a:avLst/>
            </a:prstGeom>
            <a:noFill/>
            <a:ln w="9525">
              <a:noFill/>
              <a:miter lim="800000"/>
              <a:headEnd/>
              <a:tailEnd/>
            </a:ln>
          </p:spPr>
          <p:txBody>
            <a:bodyPr wrap="none">
              <a:spAutoFit/>
            </a:bodyPr>
            <a:lstStyle/>
            <a:p>
              <a:pPr algn="ctr">
                <a:lnSpc>
                  <a:spcPct val="85000"/>
                </a:lnSpc>
                <a:defRPr/>
              </a:pPr>
              <a:r>
                <a:rPr lang="en-US" sz="1600" b="1">
                  <a:solidFill>
                    <a:schemeClr val="bg2"/>
                  </a:solidFill>
                </a:rPr>
                <a:t>mouse buttons</a:t>
              </a:r>
            </a:p>
          </p:txBody>
        </p:sp>
        <p:sp>
          <p:nvSpPr>
            <p:cNvPr id="11278" name="Text Box 34"/>
            <p:cNvSpPr txBox="1">
              <a:spLocks noChangeAspect="1" noChangeArrowheads="1"/>
            </p:cNvSpPr>
            <p:nvPr/>
          </p:nvSpPr>
          <p:spPr bwMode="auto">
            <a:xfrm>
              <a:off x="4667" y="1572"/>
              <a:ext cx="729" cy="320"/>
            </a:xfrm>
            <a:prstGeom prst="rect">
              <a:avLst/>
            </a:prstGeom>
            <a:noFill/>
            <a:ln w="9525">
              <a:noFill/>
              <a:miter lim="800000"/>
              <a:headEnd/>
              <a:tailEnd/>
            </a:ln>
          </p:spPr>
          <p:txBody>
            <a:bodyPr>
              <a:spAutoFit/>
            </a:bodyPr>
            <a:lstStyle/>
            <a:p>
              <a:pPr algn="ctr">
                <a:lnSpc>
                  <a:spcPct val="85000"/>
                </a:lnSpc>
                <a:defRPr/>
              </a:pPr>
              <a:r>
                <a:rPr lang="en-US" sz="1600" b="1">
                  <a:solidFill>
                    <a:schemeClr val="bg2"/>
                  </a:solidFill>
                </a:rPr>
                <a:t>wheel button</a:t>
              </a:r>
            </a:p>
          </p:txBody>
        </p:sp>
        <p:sp>
          <p:nvSpPr>
            <p:cNvPr id="11279" name="Text Box 36"/>
            <p:cNvSpPr txBox="1">
              <a:spLocks noChangeAspect="1" noChangeArrowheads="1"/>
            </p:cNvSpPr>
            <p:nvPr/>
          </p:nvSpPr>
          <p:spPr bwMode="auto">
            <a:xfrm>
              <a:off x="4692" y="2032"/>
              <a:ext cx="336" cy="189"/>
            </a:xfrm>
            <a:prstGeom prst="rect">
              <a:avLst/>
            </a:prstGeom>
            <a:noFill/>
            <a:ln w="9525">
              <a:noFill/>
              <a:miter lim="800000"/>
              <a:headEnd/>
              <a:tailEnd/>
            </a:ln>
          </p:spPr>
          <p:txBody>
            <a:bodyPr wrap="none">
              <a:spAutoFit/>
            </a:bodyPr>
            <a:lstStyle/>
            <a:p>
              <a:pPr algn="ctr">
                <a:lnSpc>
                  <a:spcPct val="85000"/>
                </a:lnSpc>
                <a:defRPr/>
              </a:pPr>
              <a:r>
                <a:rPr lang="en-US" sz="1600" b="1">
                  <a:solidFill>
                    <a:schemeClr val="bg2"/>
                  </a:solidFill>
                </a:rPr>
                <a:t>ball</a:t>
              </a:r>
            </a:p>
          </p:txBody>
        </p:sp>
        <p:sp>
          <p:nvSpPr>
            <p:cNvPr id="11280" name="Line 40"/>
            <p:cNvSpPr>
              <a:spLocks noChangeAspect="1" noChangeShapeType="1"/>
            </p:cNvSpPr>
            <p:nvPr/>
          </p:nvSpPr>
          <p:spPr bwMode="auto">
            <a:xfrm flipH="1">
              <a:off x="4316" y="1740"/>
              <a:ext cx="448" cy="176"/>
            </a:xfrm>
            <a:prstGeom prst="line">
              <a:avLst/>
            </a:prstGeom>
            <a:noFill/>
            <a:ln w="38100">
              <a:solidFill>
                <a:schemeClr val="bg2"/>
              </a:solidFill>
              <a:miter lim="800000"/>
              <a:headEnd/>
              <a:tailEnd type="triangle" w="med" len="med"/>
            </a:ln>
          </p:spPr>
          <p:txBody>
            <a:bodyPr wrap="none"/>
            <a:lstStyle/>
            <a:p>
              <a:pPr>
                <a:defRPr/>
              </a:pPr>
              <a:endParaRPr lang="en-US"/>
            </a:p>
          </p:txBody>
        </p:sp>
        <p:sp>
          <p:nvSpPr>
            <p:cNvPr id="11281" name="Line 41"/>
            <p:cNvSpPr>
              <a:spLocks noChangeAspect="1" noChangeShapeType="1"/>
            </p:cNvSpPr>
            <p:nvPr/>
          </p:nvSpPr>
          <p:spPr bwMode="auto">
            <a:xfrm flipH="1">
              <a:off x="4292" y="2072"/>
              <a:ext cx="492" cy="12"/>
            </a:xfrm>
            <a:prstGeom prst="line">
              <a:avLst/>
            </a:prstGeom>
            <a:noFill/>
            <a:ln w="38100">
              <a:solidFill>
                <a:schemeClr val="bg2"/>
              </a:solidFill>
              <a:miter lim="800000"/>
              <a:headEnd/>
              <a:tailEnd type="triangle" w="med" len="med"/>
            </a:ln>
          </p:spPr>
          <p:txBody>
            <a:bodyPr wrap="none"/>
            <a:lstStyle/>
            <a:p>
              <a:pPr>
                <a:defRPr/>
              </a:pPr>
              <a:endParaRPr lang="en-US"/>
            </a:p>
          </p:txBody>
        </p:sp>
        <p:sp>
          <p:nvSpPr>
            <p:cNvPr id="11282" name="Line 42"/>
            <p:cNvSpPr>
              <a:spLocks noChangeAspect="1" noChangeShapeType="1"/>
            </p:cNvSpPr>
            <p:nvPr/>
          </p:nvSpPr>
          <p:spPr bwMode="auto">
            <a:xfrm flipH="1">
              <a:off x="3760" y="1596"/>
              <a:ext cx="152" cy="300"/>
            </a:xfrm>
            <a:prstGeom prst="line">
              <a:avLst/>
            </a:prstGeom>
            <a:noFill/>
            <a:ln w="38100">
              <a:solidFill>
                <a:schemeClr val="bg2"/>
              </a:solidFill>
              <a:miter lim="800000"/>
              <a:headEnd/>
              <a:tailEnd type="triangle" w="med" len="med"/>
            </a:ln>
          </p:spPr>
          <p:txBody>
            <a:bodyPr wrap="none"/>
            <a:lstStyle/>
            <a:p>
              <a:pPr>
                <a:defRPr/>
              </a:pPr>
              <a:endParaRPr lang="en-US"/>
            </a:p>
          </p:txBody>
        </p:sp>
        <p:sp>
          <p:nvSpPr>
            <p:cNvPr id="11283" name="Line 43"/>
            <p:cNvSpPr>
              <a:spLocks noChangeAspect="1" noChangeShapeType="1"/>
            </p:cNvSpPr>
            <p:nvPr/>
          </p:nvSpPr>
          <p:spPr bwMode="auto">
            <a:xfrm>
              <a:off x="3912" y="1588"/>
              <a:ext cx="72" cy="296"/>
            </a:xfrm>
            <a:prstGeom prst="line">
              <a:avLst/>
            </a:prstGeom>
            <a:noFill/>
            <a:ln w="38100">
              <a:solidFill>
                <a:schemeClr val="bg2"/>
              </a:solidFill>
              <a:miter lim="800000"/>
              <a:headEnd/>
              <a:tailEnd type="triangle" w="med" len="med"/>
            </a:ln>
          </p:spPr>
          <p:txBody>
            <a:bodyPr wrap="none"/>
            <a:lstStyle/>
            <a:p>
              <a:pPr>
                <a:defRPr/>
              </a:pPr>
              <a:endParaRPr lang="en-US"/>
            </a:p>
          </p:txBody>
        </p:sp>
      </p:grpSp>
      <p:pic>
        <p:nvPicPr>
          <p:cNvPr id="13316" name="Picture 83" descr="Fig05-09"/>
          <p:cNvPicPr>
            <a:picLocks noChangeAspect="1" noChangeArrowheads="1"/>
          </p:cNvPicPr>
          <p:nvPr/>
        </p:nvPicPr>
        <p:blipFill>
          <a:blip r:embed="rId4" cstate="print"/>
          <a:srcRect/>
          <a:stretch>
            <a:fillRect/>
          </a:stretch>
        </p:blipFill>
        <p:spPr bwMode="auto">
          <a:xfrm>
            <a:off x="5497513" y="4267200"/>
            <a:ext cx="3417887" cy="2284413"/>
          </a:xfrm>
          <a:prstGeom prst="rect">
            <a:avLst/>
          </a:prstGeom>
          <a:noFill/>
          <a:ln w="9525">
            <a:noFill/>
            <a:miter lim="800000"/>
            <a:headEnd/>
            <a:tailEnd/>
          </a:ln>
        </p:spPr>
      </p:pic>
      <p:pic>
        <p:nvPicPr>
          <p:cNvPr id="13318" name="Picture 2"/>
          <p:cNvPicPr>
            <a:picLocks noChangeAspect="1" noChangeArrowheads="1"/>
          </p:cNvPicPr>
          <p:nvPr/>
        </p:nvPicPr>
        <p:blipFill>
          <a:blip r:embed="rId5" cstate="print"/>
          <a:srcRect/>
          <a:stretch>
            <a:fillRect/>
          </a:stretch>
        </p:blipFill>
        <p:spPr bwMode="auto">
          <a:xfrm>
            <a:off x="228600" y="1295400"/>
            <a:ext cx="4800600" cy="2967038"/>
          </a:xfrm>
          <a:prstGeom prst="rect">
            <a:avLst/>
          </a:prstGeom>
          <a:noFill/>
          <a:ln w="9525">
            <a:noFill/>
            <a:miter lim="800000"/>
            <a:headEnd/>
            <a:tailEnd/>
          </a:ln>
        </p:spPr>
      </p:pic>
      <p:pic>
        <p:nvPicPr>
          <p:cNvPr id="13319" name="Picture 4"/>
          <p:cNvPicPr>
            <a:picLocks noChangeAspect="1" noChangeArrowheads="1"/>
          </p:cNvPicPr>
          <p:nvPr/>
        </p:nvPicPr>
        <p:blipFill>
          <a:blip r:embed="rId6" cstate="print"/>
          <a:srcRect/>
          <a:stretch>
            <a:fillRect/>
          </a:stretch>
        </p:blipFill>
        <p:spPr bwMode="auto">
          <a:xfrm>
            <a:off x="685800" y="4495800"/>
            <a:ext cx="4746625" cy="1676400"/>
          </a:xfrm>
          <a:prstGeom prst="rect">
            <a:avLst/>
          </a:prstGeom>
          <a:noFill/>
          <a:ln w="9525">
            <a:noFill/>
            <a:miter lim="800000"/>
            <a:headEnd/>
            <a:tailEnd/>
          </a:ln>
        </p:spPr>
      </p:pic>
      <p:sp>
        <p:nvSpPr>
          <p:cNvPr id="1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Optical Mouse</a:t>
            </a:r>
          </a:p>
        </p:txBody>
      </p:sp>
      <p:sp>
        <p:nvSpPr>
          <p:cNvPr id="14339" name="Content Placeholder 2"/>
          <p:cNvSpPr>
            <a:spLocks noGrp="1"/>
          </p:cNvSpPr>
          <p:nvPr>
            <p:ph idx="1"/>
          </p:nvPr>
        </p:nvSpPr>
        <p:spPr/>
        <p:txBody>
          <a:bodyPr/>
          <a:lstStyle/>
          <a:p>
            <a:endParaRPr lang="en-US"/>
          </a:p>
        </p:txBody>
      </p:sp>
      <p:pic>
        <p:nvPicPr>
          <p:cNvPr id="14341" name="Picture 2"/>
          <p:cNvPicPr>
            <a:picLocks noChangeAspect="1" noChangeArrowheads="1"/>
          </p:cNvPicPr>
          <p:nvPr/>
        </p:nvPicPr>
        <p:blipFill>
          <a:blip r:embed="rId2" cstate="print"/>
          <a:srcRect/>
          <a:stretch>
            <a:fillRect/>
          </a:stretch>
        </p:blipFill>
        <p:spPr bwMode="auto">
          <a:xfrm>
            <a:off x="609600" y="1143000"/>
            <a:ext cx="6400800" cy="5486400"/>
          </a:xfrm>
          <a:prstGeom prst="rect">
            <a:avLst/>
          </a:prstGeom>
          <a:noFill/>
          <a:ln w="9525">
            <a:noFill/>
            <a:miter lim="800000"/>
            <a:headEnd/>
            <a:tailEnd/>
          </a:ln>
        </p:spPr>
      </p:pic>
      <p:sp>
        <p:nvSpPr>
          <p:cNvPr id="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33400" y="228600"/>
            <a:ext cx="7086600" cy="911225"/>
          </a:xfrm>
        </p:spPr>
        <p:txBody>
          <a:bodyPr/>
          <a:lstStyle/>
          <a:p>
            <a:pPr eaLnBrk="1" hangingPunct="1"/>
            <a:r>
              <a:rPr lang="en-US" dirty="0"/>
              <a:t> Benefits of Using Mouse</a:t>
            </a:r>
          </a:p>
        </p:txBody>
      </p:sp>
      <p:sp>
        <p:nvSpPr>
          <p:cNvPr id="16388" name="Rectangle 3"/>
          <p:cNvSpPr>
            <a:spLocks noGrp="1" noChangeArrowheads="1"/>
          </p:cNvSpPr>
          <p:nvPr>
            <p:ph type="body" idx="1"/>
          </p:nvPr>
        </p:nvSpPr>
        <p:spPr/>
        <p:txBody>
          <a:bodyPr/>
          <a:lstStyle/>
          <a:p>
            <a:r>
              <a:rPr lang="en-US" dirty="0"/>
              <a:t>Pointer positioning is fast</a:t>
            </a:r>
          </a:p>
          <a:p>
            <a:endParaRPr lang="en-US" dirty="0"/>
          </a:p>
          <a:p>
            <a:r>
              <a:rPr lang="en-US" dirty="0"/>
              <a:t>Menu interaction is easy</a:t>
            </a:r>
          </a:p>
          <a:p>
            <a:endParaRPr lang="en-US" dirty="0"/>
          </a:p>
          <a:p>
            <a:r>
              <a:rPr lang="en-US" dirty="0"/>
              <a:t>Users can draw electronically</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26"/>
          <p:cNvSpPr>
            <a:spLocks noGrp="1" noChangeArrowheads="1"/>
          </p:cNvSpPr>
          <p:nvPr>
            <p:ph type="title"/>
          </p:nvPr>
        </p:nvSpPr>
        <p:spPr/>
        <p:txBody>
          <a:bodyPr/>
          <a:lstStyle/>
          <a:p>
            <a:pPr eaLnBrk="1" hangingPunct="1"/>
            <a:r>
              <a:rPr lang="en-US" dirty="0"/>
              <a:t>Interacting With a Mouse</a:t>
            </a:r>
          </a:p>
        </p:txBody>
      </p:sp>
      <p:sp>
        <p:nvSpPr>
          <p:cNvPr id="15364" name="Rectangle 1027"/>
          <p:cNvSpPr>
            <a:spLocks noGrp="1" noChangeArrowheads="1"/>
          </p:cNvSpPr>
          <p:nvPr>
            <p:ph type="body" idx="1"/>
          </p:nvPr>
        </p:nvSpPr>
        <p:spPr/>
        <p:txBody>
          <a:bodyPr/>
          <a:lstStyle/>
          <a:p>
            <a:r>
              <a:rPr lang="en-US" dirty="0"/>
              <a:t>Actions involve pointing to an object</a:t>
            </a:r>
          </a:p>
          <a:p>
            <a:r>
              <a:rPr lang="en-US" dirty="0"/>
              <a:t>Clicking selects the object</a:t>
            </a:r>
          </a:p>
          <a:p>
            <a:r>
              <a:rPr lang="en-US" dirty="0"/>
              <a:t>Double clicking the object</a:t>
            </a:r>
          </a:p>
          <a:p>
            <a:r>
              <a:rPr lang="en-US" dirty="0"/>
              <a:t>Clicking and holding drags the object</a:t>
            </a:r>
          </a:p>
          <a:p>
            <a:r>
              <a:rPr lang="en-US" dirty="0"/>
              <a:t>Releasing an object is a drop</a:t>
            </a:r>
          </a:p>
          <a:p>
            <a:r>
              <a:rPr lang="en-US" dirty="0"/>
              <a:t>Right clicking activates the shortcut menu</a:t>
            </a:r>
          </a:p>
          <a:p>
            <a:r>
              <a:rPr lang="en-US" dirty="0"/>
              <a:t>Modern mice include a scroll wheel</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Mouse Button Configuration</a:t>
            </a:r>
          </a:p>
        </p:txBody>
      </p:sp>
      <p:sp>
        <p:nvSpPr>
          <p:cNvPr id="16388" name="Rectangle 3"/>
          <p:cNvSpPr>
            <a:spLocks noGrp="1" noChangeArrowheads="1"/>
          </p:cNvSpPr>
          <p:nvPr>
            <p:ph type="body" idx="1"/>
          </p:nvPr>
        </p:nvSpPr>
        <p:spPr/>
        <p:txBody>
          <a:bodyPr/>
          <a:lstStyle/>
          <a:p>
            <a:r>
              <a:rPr lang="en-US" dirty="0"/>
              <a:t>Configured for a right-handed user</a:t>
            </a:r>
          </a:p>
          <a:p>
            <a:pPr lvl="1"/>
            <a:r>
              <a:rPr lang="en-US" dirty="0"/>
              <a:t>Can be reconfigured for left handed</a:t>
            </a:r>
          </a:p>
          <a:p>
            <a:r>
              <a:rPr lang="en-US" dirty="0"/>
              <a:t>Between 1 and 6 buttons </a:t>
            </a:r>
          </a:p>
          <a:p>
            <a:r>
              <a:rPr lang="en-US" dirty="0"/>
              <a:t>Extra buttons are configurable</a:t>
            </a:r>
          </a:p>
          <a:p>
            <a:pPr lvl="1" eaLnBrk="1" hangingPunct="1"/>
            <a:endParaRPr lang="en-US" dirty="0"/>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Cordless Keyboard and Mouse</a:t>
            </a:r>
          </a:p>
        </p:txBody>
      </p:sp>
      <p:sp>
        <p:nvSpPr>
          <p:cNvPr id="10244" name="Rectangle 25"/>
          <p:cNvSpPr>
            <a:spLocks noChangeArrowheads="1"/>
          </p:cNvSpPr>
          <p:nvPr/>
        </p:nvSpPr>
        <p:spPr bwMode="auto">
          <a:xfrm>
            <a:off x="381000" y="1219200"/>
            <a:ext cx="3925887" cy="3886200"/>
          </a:xfrm>
          <a:prstGeom prst="rect">
            <a:avLst/>
          </a:prstGeom>
          <a:noFill/>
          <a:ln w="9525">
            <a:noFill/>
            <a:miter lim="800000"/>
            <a:headEnd/>
            <a:tailEnd/>
          </a:ln>
        </p:spPr>
        <p:txBody>
          <a:bodyPr/>
          <a:lstStyle/>
          <a:p>
            <a:pPr marL="609600" lvl="1" indent="-495300">
              <a:spcBef>
                <a:spcPct val="5000"/>
              </a:spcBef>
              <a:buClr>
                <a:srgbClr val="D94439"/>
              </a:buClr>
              <a:buSzPct val="75000"/>
              <a:buFont typeface="Wingdings" pitchFamily="2" charset="2"/>
              <a:buChar char="Ø"/>
              <a:defRPr/>
            </a:pPr>
            <a:r>
              <a:rPr kumimoji="1" lang="en-US" sz="2800" dirty="0">
                <a:solidFill>
                  <a:srgbClr val="000000"/>
                </a:solidFill>
                <a:effectLst/>
                <a:latin typeface="+mn-lt"/>
              </a:rPr>
              <a:t>Communicate with a receiver attached to a port on the system unit</a:t>
            </a:r>
          </a:p>
          <a:p>
            <a:pPr marL="609600" lvl="1" indent="-495300">
              <a:spcBef>
                <a:spcPct val="5000"/>
              </a:spcBef>
              <a:buClr>
                <a:srgbClr val="D94439"/>
              </a:buClr>
              <a:buSzPct val="75000"/>
              <a:buFont typeface="Wingdings" pitchFamily="2" charset="2"/>
              <a:buChar char="Ø"/>
              <a:defRPr/>
            </a:pPr>
            <a:r>
              <a:rPr kumimoji="1" lang="en-US" sz="2800" dirty="0">
                <a:solidFill>
                  <a:srgbClr val="000000"/>
                </a:solidFill>
                <a:effectLst/>
                <a:latin typeface="+mn-lt"/>
              </a:rPr>
              <a:t>Use infra-red (IR) or radio frequency (RF) technology</a:t>
            </a:r>
          </a:p>
        </p:txBody>
      </p:sp>
      <p:pic>
        <p:nvPicPr>
          <p:cNvPr id="17435" name="Picture 27" descr="04-069_05-04"/>
          <p:cNvPicPr>
            <a:picLocks noChangeAspect="1" noChangeArrowheads="1"/>
          </p:cNvPicPr>
          <p:nvPr/>
        </p:nvPicPr>
        <p:blipFill>
          <a:blip r:embed="rId3" cstate="print">
            <a:clrChange>
              <a:clrFrom>
                <a:srgbClr val="FEFCFE"/>
              </a:clrFrom>
              <a:clrTo>
                <a:srgbClr val="FEFCFE">
                  <a:alpha val="0"/>
                </a:srgbClr>
              </a:clrTo>
            </a:clrChange>
          </a:blip>
          <a:srcRect/>
          <a:stretch>
            <a:fillRect/>
          </a:stretch>
        </p:blipFill>
        <p:spPr bwMode="auto">
          <a:xfrm>
            <a:off x="4648200" y="1209675"/>
            <a:ext cx="2924068" cy="3743325"/>
          </a:xfrm>
          <a:prstGeom prst="rect">
            <a:avLst/>
          </a:prstGeom>
          <a:noFill/>
          <a:effectLst>
            <a:outerShdw dist="107763" dir="2700000" algn="ctr" rotWithShape="0">
              <a:srgbClr val="808080">
                <a:alpha val="50000"/>
              </a:srgbClr>
            </a:outerShdw>
          </a:effectLst>
        </p:spPr>
      </p:pic>
      <p:sp>
        <p:nvSpPr>
          <p:cNvPr id="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t>Variants of the Mouse</a:t>
            </a:r>
          </a:p>
        </p:txBody>
      </p:sp>
      <p:sp>
        <p:nvSpPr>
          <p:cNvPr id="18436" name="Rectangle 3"/>
          <p:cNvSpPr>
            <a:spLocks noGrp="1" noChangeArrowheads="1"/>
          </p:cNvSpPr>
          <p:nvPr>
            <p:ph type="body" idx="1"/>
          </p:nvPr>
        </p:nvSpPr>
        <p:spPr>
          <a:xfrm>
            <a:off x="304800" y="1219200"/>
            <a:ext cx="4876800" cy="4835525"/>
          </a:xfrm>
        </p:spPr>
        <p:txBody>
          <a:bodyPr/>
          <a:lstStyle/>
          <a:p>
            <a:pPr eaLnBrk="1" hangingPunct="1"/>
            <a:r>
              <a:rPr lang="en-US" dirty="0"/>
              <a:t>Trackballs</a:t>
            </a:r>
          </a:p>
          <a:p>
            <a:pPr lvl="1" eaLnBrk="1" hangingPunct="1"/>
            <a:r>
              <a:rPr lang="en-US" dirty="0"/>
              <a:t>Upside down mouse</a:t>
            </a:r>
          </a:p>
          <a:p>
            <a:pPr lvl="1" eaLnBrk="1" hangingPunct="1"/>
            <a:r>
              <a:rPr lang="en-US" dirty="0"/>
              <a:t>Hand rests on the ball</a:t>
            </a:r>
          </a:p>
          <a:p>
            <a:pPr lvl="1" eaLnBrk="1" hangingPunct="1"/>
            <a:r>
              <a:rPr lang="en-US" dirty="0"/>
              <a:t>User moves the ball</a:t>
            </a:r>
          </a:p>
          <a:p>
            <a:pPr lvl="1" eaLnBrk="1" hangingPunct="1"/>
            <a:r>
              <a:rPr lang="en-US" dirty="0"/>
              <a:t>Uses little desk space</a:t>
            </a:r>
          </a:p>
          <a:p>
            <a:pPr lvl="1" eaLnBrk="1" hangingPunct="1"/>
            <a:r>
              <a:rPr lang="en-US" dirty="0"/>
              <a:t>Mostly two buttons</a:t>
            </a:r>
          </a:p>
          <a:p>
            <a:pPr lvl="1" eaLnBrk="1" hangingPunct="1"/>
            <a:r>
              <a:rPr lang="en-US" dirty="0"/>
              <a:t>Can be configured for both</a:t>
            </a:r>
          </a:p>
          <a:p>
            <a:pPr lvl="2"/>
            <a:r>
              <a:rPr lang="en-US" dirty="0"/>
              <a:t>right-handed and </a:t>
            </a:r>
          </a:p>
          <a:p>
            <a:pPr lvl="2"/>
            <a:r>
              <a:rPr lang="en-US" dirty="0"/>
              <a:t>Left-handed use</a:t>
            </a:r>
          </a:p>
        </p:txBody>
      </p:sp>
      <p:pic>
        <p:nvPicPr>
          <p:cNvPr id="18437" name="Picture 4"/>
          <p:cNvPicPr>
            <a:picLocks noChangeAspect="1" noChangeArrowheads="1"/>
          </p:cNvPicPr>
          <p:nvPr/>
        </p:nvPicPr>
        <p:blipFill>
          <a:blip r:embed="rId2" cstate="print"/>
          <a:srcRect/>
          <a:stretch>
            <a:fillRect/>
          </a:stretch>
        </p:blipFill>
        <p:spPr bwMode="auto">
          <a:xfrm>
            <a:off x="5029200" y="1447800"/>
            <a:ext cx="2855913" cy="4267200"/>
          </a:xfrm>
          <a:prstGeom prst="rect">
            <a:avLst/>
          </a:prstGeom>
          <a:noFill/>
          <a:ln w="9525">
            <a:noFill/>
            <a:miter lim="800000"/>
            <a:headEnd/>
            <a:tailEnd/>
          </a:ln>
        </p:spPr>
      </p:pic>
      <p:sp>
        <p:nvSpPr>
          <p:cNvPr id="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dirty="0"/>
              <a:t>Track Pads</a:t>
            </a:r>
          </a:p>
        </p:txBody>
      </p:sp>
      <p:sp>
        <p:nvSpPr>
          <p:cNvPr id="19460" name="Rectangle 3"/>
          <p:cNvSpPr>
            <a:spLocks noGrp="1" noChangeArrowheads="1"/>
          </p:cNvSpPr>
          <p:nvPr>
            <p:ph type="body" sz="half" idx="1"/>
          </p:nvPr>
        </p:nvSpPr>
        <p:spPr/>
        <p:txBody>
          <a:bodyPr/>
          <a:lstStyle/>
          <a:p>
            <a:r>
              <a:rPr lang="en-US" dirty="0"/>
              <a:t>Stationary pointing device</a:t>
            </a:r>
          </a:p>
          <a:p>
            <a:r>
              <a:rPr lang="en-US" dirty="0"/>
              <a:t>Small plastic rectangle</a:t>
            </a:r>
          </a:p>
          <a:p>
            <a:r>
              <a:rPr lang="en-US" dirty="0"/>
              <a:t>Finger moves across the pad</a:t>
            </a:r>
          </a:p>
          <a:p>
            <a:r>
              <a:rPr lang="en-US" dirty="0"/>
              <a:t>Pointer moves with the pointer</a:t>
            </a:r>
          </a:p>
          <a:p>
            <a:r>
              <a:rPr lang="en-US" dirty="0"/>
              <a:t>Popular on laptops</a:t>
            </a:r>
          </a:p>
        </p:txBody>
      </p:sp>
      <p:pic>
        <p:nvPicPr>
          <p:cNvPr id="19461" name="Picture 6" descr="D:\My Documents\!books\norton im\chapter 3\trackpad.tif"/>
          <p:cNvPicPr>
            <a:picLocks noChangeAspect="1" noChangeArrowheads="1"/>
          </p:cNvPicPr>
          <p:nvPr/>
        </p:nvPicPr>
        <p:blipFill>
          <a:blip r:embed="rId3" cstate="print"/>
          <a:srcRect/>
          <a:stretch>
            <a:fillRect/>
          </a:stretch>
        </p:blipFill>
        <p:spPr bwMode="auto">
          <a:xfrm>
            <a:off x="5029200" y="1447800"/>
            <a:ext cx="3632200" cy="3949700"/>
          </a:xfrm>
          <a:prstGeom prst="rect">
            <a:avLst/>
          </a:prstGeom>
          <a:noFill/>
          <a:ln w="9525">
            <a:noFill/>
            <a:miter lim="800000"/>
            <a:headEnd/>
            <a:tailEnd/>
          </a:ln>
        </p:spPr>
      </p:pic>
      <p:sp>
        <p:nvSpPr>
          <p:cNvPr id="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33400" y="228600"/>
            <a:ext cx="7086600" cy="911225"/>
          </a:xfrm>
        </p:spPr>
        <p:txBody>
          <a:bodyPr/>
          <a:lstStyle/>
          <a:p>
            <a:pPr eaLnBrk="1" hangingPunct="1"/>
            <a:r>
              <a:rPr lang="en-US" dirty="0"/>
              <a:t>Track Point</a:t>
            </a:r>
          </a:p>
        </p:txBody>
      </p:sp>
      <p:sp>
        <p:nvSpPr>
          <p:cNvPr id="20484" name="Rectangle 3"/>
          <p:cNvSpPr>
            <a:spLocks noGrp="1" noChangeArrowheads="1"/>
          </p:cNvSpPr>
          <p:nvPr>
            <p:ph type="body" idx="1"/>
          </p:nvPr>
        </p:nvSpPr>
        <p:spPr>
          <a:xfrm>
            <a:off x="304800" y="1219200"/>
            <a:ext cx="3886200" cy="4835525"/>
          </a:xfrm>
        </p:spPr>
        <p:txBody>
          <a:bodyPr/>
          <a:lstStyle/>
          <a:p>
            <a:pPr eaLnBrk="1" hangingPunct="1"/>
            <a:r>
              <a:rPr lang="en-US" dirty="0"/>
              <a:t>Track point</a:t>
            </a:r>
          </a:p>
          <a:p>
            <a:pPr lvl="1" eaLnBrk="1" hangingPunct="1"/>
            <a:r>
              <a:rPr lang="en-US" dirty="0"/>
              <a:t>Little joystick on the keyboard between G, H &amp; B keys</a:t>
            </a:r>
          </a:p>
          <a:p>
            <a:pPr lvl="1" eaLnBrk="1" hangingPunct="1"/>
            <a:r>
              <a:rPr lang="en-US" dirty="0"/>
              <a:t>Move pointer by moving the joystick</a:t>
            </a:r>
          </a:p>
          <a:p>
            <a:pPr lvl="1" eaLnBrk="1" hangingPunct="1"/>
            <a:r>
              <a:rPr lang="en-US" dirty="0"/>
              <a:t>Two buttons beneath Spacebar same as mouse</a:t>
            </a:r>
          </a:p>
          <a:p>
            <a:pPr lvl="1" eaLnBrk="1" hangingPunct="1"/>
            <a:r>
              <a:rPr lang="en-US" dirty="0"/>
              <a:t>Save great of time and effort</a:t>
            </a:r>
          </a:p>
        </p:txBody>
      </p:sp>
      <p:pic>
        <p:nvPicPr>
          <p:cNvPr id="20485" name="Picture 5" descr="D:\My Documents\!books\norton im\chapter 3\trackpoint.tif"/>
          <p:cNvPicPr>
            <a:picLocks noChangeAspect="1" noChangeArrowheads="1"/>
          </p:cNvPicPr>
          <p:nvPr/>
        </p:nvPicPr>
        <p:blipFill>
          <a:blip r:embed="rId3" cstate="print"/>
          <a:srcRect/>
          <a:stretch>
            <a:fillRect/>
          </a:stretch>
        </p:blipFill>
        <p:spPr bwMode="auto">
          <a:xfrm>
            <a:off x="4114800" y="1447800"/>
            <a:ext cx="3656013" cy="3730625"/>
          </a:xfrm>
          <a:prstGeom prst="rect">
            <a:avLst/>
          </a:prstGeom>
          <a:noFill/>
          <a:ln w="9525">
            <a:noFill/>
            <a:miter lim="800000"/>
            <a:headEnd/>
            <a:tailEnd/>
          </a:ln>
        </p:spPr>
      </p:pic>
      <p:sp>
        <p:nvSpPr>
          <p:cNvPr id="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39</a:t>
            </a:fld>
            <a:endParaRPr lang="en-US" dirty="0"/>
          </a:p>
        </p:txBody>
      </p:sp>
      <p:sp>
        <p:nvSpPr>
          <p:cNvPr id="16387" name="Rectangle 1"/>
          <p:cNvSpPr>
            <a:spLocks noGrp="1" noChangeArrowheads="1"/>
          </p:cNvSpPr>
          <p:nvPr>
            <p:ph type="title" idx="4294967295"/>
          </p:nvPr>
        </p:nvSpPr>
        <p:spPr>
          <a:xfrm>
            <a:off x="914400" y="3048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Summary</a:t>
            </a:r>
          </a:p>
        </p:txBody>
      </p:sp>
      <p:sp>
        <p:nvSpPr>
          <p:cNvPr id="5" name="Rectangle 3"/>
          <p:cNvSpPr>
            <a:spLocks noGrp="1" noChangeArrowheads="1"/>
          </p:cNvSpPr>
          <p:nvPr>
            <p:ph idx="1"/>
          </p:nvPr>
        </p:nvSpPr>
        <p:spPr>
          <a:xfrm>
            <a:off x="457200" y="1219200"/>
            <a:ext cx="7315200" cy="5257800"/>
          </a:xfrm>
        </p:spPr>
        <p:txBody>
          <a:bodyPr>
            <a:normAutofit/>
          </a:bodyPr>
          <a:lstStyle/>
          <a:p>
            <a:r>
              <a:rPr lang="en-US" dirty="0">
                <a:latin typeface="Arial" pitchFamily="34" charset="0"/>
                <a:cs typeface="Arial" pitchFamily="34" charset="0"/>
              </a:rPr>
              <a:t>Standard input devices</a:t>
            </a:r>
          </a:p>
          <a:p>
            <a:r>
              <a:rPr lang="en-US" dirty="0">
                <a:latin typeface="Arial" pitchFamily="34" charset="0"/>
                <a:cs typeface="Arial" pitchFamily="34" charset="0"/>
              </a:rPr>
              <a:t>Standard Keyboard</a:t>
            </a:r>
          </a:p>
          <a:p>
            <a:r>
              <a:rPr lang="en-US" dirty="0">
                <a:latin typeface="Arial" pitchFamily="34" charset="0"/>
                <a:cs typeface="Arial" pitchFamily="34" charset="0"/>
              </a:rPr>
              <a:t>Five groups of Keys</a:t>
            </a:r>
          </a:p>
          <a:p>
            <a:r>
              <a:rPr lang="en-US" dirty="0">
                <a:latin typeface="Arial" pitchFamily="34" charset="0"/>
                <a:cs typeface="Arial" pitchFamily="34" charset="0"/>
              </a:rPr>
              <a:t>How </a:t>
            </a:r>
            <a:r>
              <a:rPr lang="en-US">
                <a:latin typeface="Arial" pitchFamily="34" charset="0"/>
                <a:cs typeface="Arial" pitchFamily="34" charset="0"/>
              </a:rPr>
              <a:t>Keyboard works ?</a:t>
            </a:r>
            <a:endParaRPr lang="en-US" dirty="0">
              <a:latin typeface="Arial" pitchFamily="34" charset="0"/>
              <a:cs typeface="Arial" pitchFamily="34" charset="0"/>
            </a:endParaRPr>
          </a:p>
          <a:p>
            <a:r>
              <a:rPr lang="en-US" dirty="0">
                <a:latin typeface="Arial" pitchFamily="34" charset="0"/>
                <a:cs typeface="Arial" pitchFamily="34" charset="0"/>
              </a:rPr>
              <a:t>Dvorak Keyboard</a:t>
            </a:r>
          </a:p>
          <a:p>
            <a:r>
              <a:rPr lang="en-US" dirty="0">
                <a:latin typeface="Arial" pitchFamily="34" charset="0"/>
                <a:cs typeface="Arial" pitchFamily="34" charset="0"/>
              </a:rPr>
              <a:t>Non standard layout and Special Use</a:t>
            </a:r>
          </a:p>
          <a:p>
            <a:r>
              <a:rPr lang="en-US" dirty="0">
                <a:latin typeface="Arial" pitchFamily="34" charset="0"/>
                <a:cs typeface="Arial" pitchFamily="34" charset="0"/>
              </a:rPr>
              <a:t>The Mouse</a:t>
            </a:r>
          </a:p>
          <a:p>
            <a:r>
              <a:rPr lang="en-US" dirty="0">
                <a:latin typeface="Arial" pitchFamily="34" charset="0"/>
                <a:cs typeface="Arial" pitchFamily="34" charset="0"/>
              </a:rPr>
              <a:t>Five Techniques of using Mouse</a:t>
            </a:r>
          </a:p>
          <a:p>
            <a:r>
              <a:rPr lang="en-US" dirty="0">
                <a:latin typeface="Arial" pitchFamily="34" charset="0"/>
                <a:cs typeface="Arial" pitchFamily="34" charset="0"/>
              </a:rPr>
              <a:t>Variants of Mouse</a:t>
            </a:r>
          </a:p>
          <a:p>
            <a:endParaRPr lang="en-US" dirty="0">
              <a:latin typeface="Arial" pitchFamily="34" charset="0"/>
              <a:cs typeface="Arial" pitchFamily="34" charset="0"/>
            </a:endParaRPr>
          </a:p>
          <a:p>
            <a:endParaRPr lang="en-US" dirty="0">
              <a:latin typeface="Arial" pitchFamily="34" charset="0"/>
              <a:cs typeface="Arial" pitchFamily="34" charset="0"/>
            </a:endParaRPr>
          </a:p>
          <a:p>
            <a:pPr lvl="1"/>
            <a:endParaRPr lang="en-US"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4</a:t>
            </a:fld>
            <a:endParaRPr lang="en-US" dirty="0"/>
          </a:p>
        </p:txBody>
      </p:sp>
      <p:sp>
        <p:nvSpPr>
          <p:cNvPr id="16387" name="Rectangle 1"/>
          <p:cNvSpPr>
            <a:spLocks noGrp="1" noChangeArrowheads="1"/>
          </p:cNvSpPr>
          <p:nvPr>
            <p:ph type="title" idx="4294967295"/>
          </p:nvPr>
        </p:nvSpPr>
        <p:spPr>
          <a:xfrm>
            <a:off x="533400" y="3810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 Using the input devices</a:t>
            </a:r>
          </a:p>
        </p:txBody>
      </p:sp>
      <p:sp>
        <p:nvSpPr>
          <p:cNvPr id="5" name="Rectangle 3"/>
          <p:cNvSpPr>
            <a:spLocks noGrp="1" noChangeArrowheads="1"/>
          </p:cNvSpPr>
          <p:nvPr>
            <p:ph idx="1"/>
          </p:nvPr>
        </p:nvSpPr>
        <p:spPr>
          <a:xfrm>
            <a:off x="457200" y="1219200"/>
            <a:ext cx="7315200" cy="5257800"/>
          </a:xfrm>
        </p:spPr>
        <p:txBody>
          <a:bodyPr>
            <a:normAutofit/>
          </a:bodyPr>
          <a:lstStyle/>
          <a:p>
            <a:r>
              <a:rPr lang="en-US" dirty="0">
                <a:latin typeface="Arial" pitchFamily="34" charset="0"/>
                <a:cs typeface="Arial" pitchFamily="34" charset="0"/>
              </a:rPr>
              <a:t>CPU is computer brain the input devices are its sensory organs</a:t>
            </a:r>
          </a:p>
          <a:p>
            <a:r>
              <a:rPr lang="en-US" dirty="0">
                <a:latin typeface="Arial" pitchFamily="34" charset="0"/>
                <a:cs typeface="Arial" pitchFamily="34" charset="0"/>
              </a:rPr>
              <a:t>From user point of view, input device are important</a:t>
            </a:r>
          </a:p>
          <a:p>
            <a:r>
              <a:rPr lang="en-US" dirty="0"/>
              <a:t>Enables user to enter information and commands into the computer</a:t>
            </a:r>
          </a:p>
          <a:p>
            <a:r>
              <a:rPr lang="en-US" dirty="0">
                <a:latin typeface="Arial" pitchFamily="34" charset="0"/>
                <a:cs typeface="Arial" pitchFamily="34" charset="0"/>
              </a:rPr>
              <a:t>Two common input devices</a:t>
            </a:r>
          </a:p>
          <a:p>
            <a:pPr lvl="1"/>
            <a:r>
              <a:rPr lang="en-US" dirty="0">
                <a:latin typeface="Arial" pitchFamily="34" charset="0"/>
                <a:cs typeface="Arial" pitchFamily="34" charset="0"/>
              </a:rPr>
              <a:t>Keyboard </a:t>
            </a:r>
          </a:p>
          <a:p>
            <a:pPr lvl="1"/>
            <a:r>
              <a:rPr lang="en-US" dirty="0">
                <a:latin typeface="Arial" pitchFamily="34" charset="0"/>
                <a:cs typeface="Arial" pitchFamily="34" charset="0"/>
              </a:rPr>
              <a:t>Mouse</a:t>
            </a:r>
          </a:p>
          <a:p>
            <a:pPr lvl="1"/>
            <a:endParaRPr lang="en-US" dirty="0">
              <a:latin typeface="Arial" pitchFamily="34" charset="0"/>
              <a:cs typeface="Arial" pitchFamily="34" charset="0"/>
            </a:endParaRPr>
          </a:p>
        </p:txBody>
      </p:sp>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086600" cy="911225"/>
          </a:xfrm>
        </p:spPr>
        <p:txBody>
          <a:bodyPr/>
          <a:lstStyle/>
          <a:p>
            <a:r>
              <a:rPr lang="en-US" dirty="0"/>
              <a:t>Recommended Websites</a:t>
            </a:r>
          </a:p>
        </p:txBody>
      </p:sp>
      <p:sp>
        <p:nvSpPr>
          <p:cNvPr id="3" name="Content Placeholder 2"/>
          <p:cNvSpPr>
            <a:spLocks noGrp="1"/>
          </p:cNvSpPr>
          <p:nvPr>
            <p:ph idx="1"/>
          </p:nvPr>
        </p:nvSpPr>
        <p:spPr>
          <a:xfrm>
            <a:off x="304800" y="1219200"/>
            <a:ext cx="7848600" cy="5029200"/>
          </a:xfrm>
        </p:spPr>
        <p:txBody>
          <a:bodyPr/>
          <a:lstStyle/>
          <a:p>
            <a:r>
              <a:rPr lang="en-US" sz="2400" dirty="0">
                <a:hlinkClick r:id="rId2"/>
              </a:rPr>
              <a:t>https://en.wikipedia.org/wiki/Computer_keyboard</a:t>
            </a:r>
            <a:endParaRPr lang="en-US" sz="2400" dirty="0"/>
          </a:p>
          <a:p>
            <a:r>
              <a:rPr lang="en-US" sz="2400" dirty="0">
                <a:hlinkClick r:id="rId3"/>
              </a:rPr>
              <a:t>https://en.wikipedia.org/wiki/Function_Keys</a:t>
            </a:r>
            <a:endParaRPr lang="en-US" sz="2400" dirty="0"/>
          </a:p>
          <a:p>
            <a:r>
              <a:rPr lang="en-US" sz="2400" dirty="0">
                <a:hlinkClick r:id="rId4"/>
              </a:rPr>
              <a:t>https://en.wikipedia.org/wiki/Chorded_keyboard</a:t>
            </a:r>
            <a:endParaRPr lang="en-US" sz="2400" dirty="0"/>
          </a:p>
          <a:p>
            <a:r>
              <a:rPr lang="en-US" sz="2400" dirty="0">
                <a:hlinkClick r:id="rId5"/>
              </a:rPr>
              <a:t>https://en.wikipedia.org/wiki/Virtual_Keyboard</a:t>
            </a:r>
            <a:endParaRPr lang="en-US" sz="2400" dirty="0"/>
          </a:p>
          <a:p>
            <a:r>
              <a:rPr lang="en-US" sz="2400" dirty="0">
                <a:hlinkClick r:id="rId6"/>
              </a:rPr>
              <a:t>https://en.wikipedia.org/wiki/Flexible_electronics</a:t>
            </a:r>
            <a:endParaRPr lang="en-US" sz="2400" dirty="0"/>
          </a:p>
          <a:p>
            <a:r>
              <a:rPr lang="en-US" sz="2400" dirty="0">
                <a:hlinkClick r:id="rId7"/>
              </a:rPr>
              <a:t>https://en.wikipedia.org/wiki/Projection_keyboard</a:t>
            </a:r>
            <a:endParaRPr lang="en-US" sz="2400" dirty="0"/>
          </a:p>
          <a:p>
            <a:r>
              <a:rPr lang="en-US" sz="2400" dirty="0">
                <a:hlinkClick r:id="rId8"/>
              </a:rPr>
              <a:t>https://en.wikipedia.org/wiki/Keyboard_technology</a:t>
            </a:r>
            <a:endParaRPr lang="en-US" sz="2400" dirty="0"/>
          </a:p>
          <a:p>
            <a:r>
              <a:rPr lang="en-US" sz="2400" dirty="0">
                <a:hlinkClick r:id="rId9"/>
              </a:rPr>
              <a:t>https://en.wikipedia.org/wiki/Computer_mouse</a:t>
            </a:r>
            <a:endParaRPr lang="en-US" sz="2400" dirty="0"/>
          </a:p>
          <a:p>
            <a:r>
              <a:rPr lang="en-US" sz="2400" dirty="0">
                <a:hlinkClick r:id="rId10"/>
              </a:rPr>
              <a:t>https://en.wikipedia.org/wiki/Trackball</a:t>
            </a:r>
            <a:endParaRPr lang="en-US" sz="2400" dirty="0"/>
          </a:p>
          <a:p>
            <a:r>
              <a:rPr lang="en-US" sz="2400" dirty="0">
                <a:hlinkClick r:id="rId11"/>
              </a:rPr>
              <a:t>https://en.wikipedia.org/wiki/Optical_mouse</a:t>
            </a:r>
            <a:endParaRPr lang="en-US" sz="2400" dirty="0"/>
          </a:p>
          <a:p>
            <a:r>
              <a:rPr lang="en-US" sz="2400" dirty="0">
                <a:hlinkClick r:id="rId12"/>
              </a:rPr>
              <a:t>https://en.wikipedia.org/wiki/Track_point</a:t>
            </a:r>
            <a:endParaRPr lang="en-US" sz="2400" dirty="0"/>
          </a:p>
          <a:p>
            <a:endParaRPr lang="en-US" sz="2400" dirty="0"/>
          </a:p>
          <a:p>
            <a:endParaRPr lang="en-US" dirty="0"/>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40</a:t>
            </a:fld>
            <a:endParaRPr lang="en-US" altLang="zh-TW"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xfrm>
            <a:off x="685800" y="228600"/>
            <a:ext cx="6934200" cy="911225"/>
          </a:xfrm>
        </p:spPr>
        <p:txBody>
          <a:bodyPr/>
          <a:lstStyle/>
          <a:p>
            <a:r>
              <a:rPr lang="en-US" dirty="0"/>
              <a:t>Input Devices</a:t>
            </a:r>
          </a:p>
        </p:txBody>
      </p:sp>
      <p:sp>
        <p:nvSpPr>
          <p:cNvPr id="5124" name="Rectangle 4"/>
          <p:cNvSpPr>
            <a:spLocks noGrp="1" noChangeArrowheads="1"/>
          </p:cNvSpPr>
          <p:nvPr>
            <p:ph type="body" idx="1"/>
          </p:nvPr>
        </p:nvSpPr>
        <p:spPr>
          <a:xfrm>
            <a:off x="228600" y="1143000"/>
            <a:ext cx="7239000" cy="914400"/>
          </a:xfrm>
        </p:spPr>
        <p:txBody>
          <a:bodyPr/>
          <a:lstStyle/>
          <a:p>
            <a:r>
              <a:rPr lang="en-US" dirty="0"/>
              <a:t>Hardware used to enter data and instructions</a:t>
            </a:r>
          </a:p>
        </p:txBody>
      </p:sp>
      <p:sp>
        <p:nvSpPr>
          <p:cNvPr id="13"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5</a:t>
            </a:fld>
            <a:endParaRPr lang="en-US" dirty="0"/>
          </a:p>
        </p:txBody>
      </p:sp>
      <p:grpSp>
        <p:nvGrpSpPr>
          <p:cNvPr id="21" name="Group 20"/>
          <p:cNvGrpSpPr/>
          <p:nvPr/>
        </p:nvGrpSpPr>
        <p:grpSpPr>
          <a:xfrm>
            <a:off x="609600" y="2286000"/>
            <a:ext cx="5867400" cy="4267200"/>
            <a:chOff x="998538" y="2057400"/>
            <a:chExt cx="6621462" cy="4572000"/>
          </a:xfrm>
        </p:grpSpPr>
        <p:pic>
          <p:nvPicPr>
            <p:cNvPr id="22" name="Picture 2" descr="04-069-fig1-03-ar5"/>
            <p:cNvPicPr>
              <a:picLocks noChangeAspect="1" noChangeArrowheads="1"/>
            </p:cNvPicPr>
            <p:nvPr/>
          </p:nvPicPr>
          <p:blipFill>
            <a:blip r:embed="rId3" cstate="print"/>
            <a:srcRect b="30000"/>
            <a:stretch>
              <a:fillRect/>
            </a:stretch>
          </p:blipFill>
          <p:spPr bwMode="auto">
            <a:xfrm>
              <a:off x="1524000" y="2057400"/>
              <a:ext cx="6096000" cy="4572000"/>
            </a:xfrm>
            <a:prstGeom prst="rect">
              <a:avLst/>
            </a:prstGeom>
            <a:noFill/>
            <a:effectLst>
              <a:outerShdw dist="107763" dir="2700000" algn="ctr" rotWithShape="0">
                <a:srgbClr val="808080">
                  <a:alpha val="50000"/>
                </a:srgbClr>
              </a:outerShdw>
            </a:effectLst>
          </p:spPr>
        </p:pic>
        <p:grpSp>
          <p:nvGrpSpPr>
            <p:cNvPr id="23" name="Group 12"/>
            <p:cNvGrpSpPr/>
            <p:nvPr/>
          </p:nvGrpSpPr>
          <p:grpSpPr>
            <a:xfrm>
              <a:off x="998538" y="2162175"/>
              <a:ext cx="5994400" cy="3816350"/>
              <a:chOff x="998538" y="2162175"/>
              <a:chExt cx="5994400" cy="3816350"/>
            </a:xfrm>
          </p:grpSpPr>
          <p:sp>
            <p:nvSpPr>
              <p:cNvPr id="24" name="AutoShape 6"/>
              <p:cNvSpPr>
                <a:spLocks noChangeArrowheads="1"/>
              </p:cNvSpPr>
              <p:nvPr/>
            </p:nvSpPr>
            <p:spPr bwMode="auto">
              <a:xfrm rot="919484">
                <a:off x="2371725" y="4262438"/>
                <a:ext cx="1143000" cy="228600"/>
              </a:xfrm>
              <a:prstGeom prst="rightArrow">
                <a:avLst>
                  <a:gd name="adj1" fmla="val 50000"/>
                  <a:gd name="adj2" fmla="val 125000"/>
                </a:avLst>
              </a:prstGeom>
              <a:solidFill>
                <a:srgbClr val="D94439"/>
              </a:solidFill>
              <a:ln w="9525">
                <a:solidFill>
                  <a:schemeClr val="tx1"/>
                </a:solidFill>
                <a:miter lim="800000"/>
                <a:headEnd/>
                <a:tailEnd/>
              </a:ln>
            </p:spPr>
            <p:txBody>
              <a:bodyPr wrap="none" anchor="ctr"/>
              <a:lstStyle/>
              <a:p>
                <a:pPr>
                  <a:defRPr/>
                </a:pPr>
                <a:endParaRPr lang="en-US"/>
              </a:p>
            </p:txBody>
          </p:sp>
          <p:sp>
            <p:nvSpPr>
              <p:cNvPr id="25" name="AutoShape 7"/>
              <p:cNvSpPr>
                <a:spLocks noChangeArrowheads="1"/>
              </p:cNvSpPr>
              <p:nvPr/>
            </p:nvSpPr>
            <p:spPr bwMode="auto">
              <a:xfrm rot="11048536" flipH="1">
                <a:off x="4459288" y="2162175"/>
                <a:ext cx="793750" cy="165100"/>
              </a:xfrm>
              <a:prstGeom prst="rightArrow">
                <a:avLst>
                  <a:gd name="adj1" fmla="val 50000"/>
                  <a:gd name="adj2" fmla="val 95303"/>
                </a:avLst>
              </a:prstGeom>
              <a:solidFill>
                <a:srgbClr val="D94439"/>
              </a:solidFill>
              <a:ln w="9525">
                <a:solidFill>
                  <a:schemeClr val="tx1"/>
                </a:solidFill>
                <a:miter lim="800000"/>
                <a:headEnd/>
                <a:tailEnd/>
              </a:ln>
            </p:spPr>
            <p:txBody>
              <a:bodyPr wrap="none" anchor="ctr"/>
              <a:lstStyle/>
              <a:p>
                <a:pPr>
                  <a:defRPr/>
                </a:pPr>
                <a:endParaRPr lang="en-US"/>
              </a:p>
            </p:txBody>
          </p:sp>
          <p:sp>
            <p:nvSpPr>
              <p:cNvPr id="26" name="AutoShape 8"/>
              <p:cNvSpPr>
                <a:spLocks noChangeArrowheads="1"/>
              </p:cNvSpPr>
              <p:nvPr/>
            </p:nvSpPr>
            <p:spPr bwMode="auto">
              <a:xfrm rot="685071">
                <a:off x="4202113" y="5749925"/>
                <a:ext cx="1143000" cy="228600"/>
              </a:xfrm>
              <a:prstGeom prst="rightArrow">
                <a:avLst>
                  <a:gd name="adj1" fmla="val 50000"/>
                  <a:gd name="adj2" fmla="val 125000"/>
                </a:avLst>
              </a:prstGeom>
              <a:solidFill>
                <a:srgbClr val="D94439"/>
              </a:solidFill>
              <a:ln w="9525">
                <a:solidFill>
                  <a:schemeClr val="tx1"/>
                </a:solidFill>
                <a:miter lim="800000"/>
                <a:headEnd/>
                <a:tailEnd/>
              </a:ln>
            </p:spPr>
            <p:txBody>
              <a:bodyPr wrap="none" anchor="ctr"/>
              <a:lstStyle/>
              <a:p>
                <a:pPr>
                  <a:defRPr/>
                </a:pPr>
                <a:endParaRPr lang="en-US"/>
              </a:p>
            </p:txBody>
          </p:sp>
          <p:sp>
            <p:nvSpPr>
              <p:cNvPr id="27" name="AutoShape 9"/>
              <p:cNvSpPr>
                <a:spLocks noChangeArrowheads="1"/>
              </p:cNvSpPr>
              <p:nvPr/>
            </p:nvSpPr>
            <p:spPr bwMode="auto">
              <a:xfrm>
                <a:off x="5181600" y="5181600"/>
                <a:ext cx="228600" cy="685800"/>
              </a:xfrm>
              <a:prstGeom prst="upArrow">
                <a:avLst>
                  <a:gd name="adj1" fmla="val 50000"/>
                  <a:gd name="adj2" fmla="val 75000"/>
                </a:avLst>
              </a:prstGeom>
              <a:solidFill>
                <a:srgbClr val="D94439"/>
              </a:solidFill>
              <a:ln w="9525">
                <a:solidFill>
                  <a:schemeClr val="tx1"/>
                </a:solidFill>
                <a:miter lim="800000"/>
                <a:headEnd/>
                <a:tailEnd/>
              </a:ln>
            </p:spPr>
            <p:txBody>
              <a:bodyPr wrap="none" anchor="ctr"/>
              <a:lstStyle/>
              <a:p>
                <a:pPr>
                  <a:defRPr/>
                </a:pPr>
                <a:endParaRPr lang="en-US"/>
              </a:p>
            </p:txBody>
          </p:sp>
          <p:sp>
            <p:nvSpPr>
              <p:cNvPr id="28" name="AutoShape 10"/>
              <p:cNvSpPr>
                <a:spLocks noChangeArrowheads="1"/>
              </p:cNvSpPr>
              <p:nvPr/>
            </p:nvSpPr>
            <p:spPr bwMode="auto">
              <a:xfrm rot="13557589">
                <a:off x="6535738" y="4625975"/>
                <a:ext cx="228600" cy="685800"/>
              </a:xfrm>
              <a:prstGeom prst="downArrow">
                <a:avLst>
                  <a:gd name="adj1" fmla="val 50000"/>
                  <a:gd name="adj2" fmla="val 75000"/>
                </a:avLst>
              </a:prstGeom>
              <a:solidFill>
                <a:srgbClr val="D94439"/>
              </a:solidFill>
              <a:ln w="9525">
                <a:solidFill>
                  <a:schemeClr val="tx1"/>
                </a:solidFill>
                <a:miter lim="800000"/>
                <a:headEnd/>
                <a:tailEnd/>
              </a:ln>
            </p:spPr>
            <p:txBody>
              <a:bodyPr wrap="none" anchor="ctr"/>
              <a:lstStyle/>
              <a:p>
                <a:pPr>
                  <a:defRPr/>
                </a:pPr>
                <a:endParaRPr lang="en-US"/>
              </a:p>
            </p:txBody>
          </p:sp>
          <p:sp>
            <p:nvSpPr>
              <p:cNvPr id="29" name="AutoShape 11"/>
              <p:cNvSpPr>
                <a:spLocks noChangeArrowheads="1"/>
              </p:cNvSpPr>
              <p:nvPr/>
            </p:nvSpPr>
            <p:spPr bwMode="auto">
              <a:xfrm rot="20517131">
                <a:off x="998538" y="5200650"/>
                <a:ext cx="1143000" cy="228600"/>
              </a:xfrm>
              <a:prstGeom prst="rightArrow">
                <a:avLst>
                  <a:gd name="adj1" fmla="val 50000"/>
                  <a:gd name="adj2" fmla="val 125000"/>
                </a:avLst>
              </a:prstGeom>
              <a:solidFill>
                <a:srgbClr val="D94439"/>
              </a:solidFill>
              <a:ln w="9525">
                <a:solidFill>
                  <a:schemeClr val="tx1"/>
                </a:solidFill>
                <a:miter lim="800000"/>
                <a:headEnd/>
                <a:tailEnd/>
              </a:ln>
            </p:spPr>
            <p:txBody>
              <a:bodyPr wrap="none" anchor="ctr"/>
              <a:lstStyle/>
              <a:p>
                <a:pPr>
                  <a:defRPr/>
                </a:pPr>
                <a:endParaRPr lang="en-US"/>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6</a:t>
            </a:fld>
            <a:endParaRPr lang="en-US" dirty="0"/>
          </a:p>
        </p:txBody>
      </p:sp>
      <p:sp>
        <p:nvSpPr>
          <p:cNvPr id="16387" name="Rectangle 1"/>
          <p:cNvSpPr>
            <a:spLocks noGrp="1" noChangeArrowheads="1"/>
          </p:cNvSpPr>
          <p:nvPr>
            <p:ph type="title" idx="4294967295"/>
          </p:nvPr>
        </p:nvSpPr>
        <p:spPr>
          <a:xfrm>
            <a:off x="533400" y="381000"/>
            <a:ext cx="8001000" cy="6096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 Two Common Input Devices</a:t>
            </a:r>
          </a:p>
        </p:txBody>
      </p:sp>
      <p:sp>
        <p:nvSpPr>
          <p:cNvPr id="5" name="Rectangle 3"/>
          <p:cNvSpPr>
            <a:spLocks noGrp="1" noChangeArrowheads="1"/>
          </p:cNvSpPr>
          <p:nvPr>
            <p:ph idx="1"/>
          </p:nvPr>
        </p:nvSpPr>
        <p:spPr>
          <a:xfrm>
            <a:off x="457200" y="1219200"/>
            <a:ext cx="7315200" cy="5257800"/>
          </a:xfrm>
        </p:spPr>
        <p:txBody>
          <a:bodyPr>
            <a:normAutofit/>
          </a:bodyPr>
          <a:lstStyle/>
          <a:p>
            <a:endParaRPr lang="en-US" dirty="0">
              <a:latin typeface="Arial" pitchFamily="34" charset="0"/>
              <a:cs typeface="Arial" pitchFamily="34" charset="0"/>
            </a:endParaRPr>
          </a:p>
          <a:p>
            <a:r>
              <a:rPr lang="en-US" dirty="0">
                <a:latin typeface="Arial" pitchFamily="34" charset="0"/>
                <a:cs typeface="Arial" pitchFamily="34" charset="0"/>
              </a:rPr>
              <a:t>Keyboard </a:t>
            </a:r>
          </a:p>
          <a:p>
            <a:endParaRPr lang="en-US" dirty="0">
              <a:latin typeface="Arial" pitchFamily="34" charset="0"/>
              <a:cs typeface="Arial" pitchFamily="34" charset="0"/>
            </a:endParaRPr>
          </a:p>
          <a:p>
            <a:r>
              <a:rPr lang="en-US" dirty="0">
                <a:latin typeface="Arial" pitchFamily="34" charset="0"/>
                <a:cs typeface="Arial" pitchFamily="34" charset="0"/>
              </a:rPr>
              <a:t>Mouse</a:t>
            </a:r>
          </a:p>
          <a:p>
            <a:pPr lvl="1"/>
            <a:endParaRPr lang="en-US" dirty="0">
              <a:latin typeface="Arial" pitchFamily="34" charset="0"/>
              <a:cs typeface="Arial" pitchFamily="34" charset="0"/>
            </a:endParaRPr>
          </a:p>
        </p:txBody>
      </p:sp>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4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t>The Keyboard</a:t>
            </a:r>
          </a:p>
        </p:txBody>
      </p:sp>
      <p:sp>
        <p:nvSpPr>
          <p:cNvPr id="8196" name="Rectangle 3"/>
          <p:cNvSpPr>
            <a:spLocks noGrp="1" noChangeArrowheads="1"/>
          </p:cNvSpPr>
          <p:nvPr>
            <p:ph type="body" idx="1"/>
          </p:nvPr>
        </p:nvSpPr>
        <p:spPr>
          <a:xfrm>
            <a:off x="457200" y="1143000"/>
            <a:ext cx="7848600" cy="5410200"/>
          </a:xfrm>
        </p:spPr>
        <p:txBody>
          <a:bodyPr/>
          <a:lstStyle/>
          <a:p>
            <a:pPr eaLnBrk="1" hangingPunct="1"/>
            <a:r>
              <a:rPr lang="en-US" dirty="0"/>
              <a:t>First peripheral to be used with computers</a:t>
            </a:r>
          </a:p>
          <a:p>
            <a:r>
              <a:rPr lang="en-US" dirty="0"/>
              <a:t>The most common input device for inputting text and numbers</a:t>
            </a:r>
          </a:p>
          <a:p>
            <a:pPr eaLnBrk="1" hangingPunct="1"/>
            <a:r>
              <a:rPr lang="en-US" dirty="0"/>
              <a:t>About 100 keys</a:t>
            </a:r>
          </a:p>
          <a:p>
            <a:r>
              <a:rPr lang="en-US" dirty="0"/>
              <a:t>Must be proficient with keyboard</a:t>
            </a:r>
          </a:p>
          <a:p>
            <a:r>
              <a:rPr lang="en-US" dirty="0"/>
              <a:t>Skill is called keyboarding</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Standard Keyboard Layout</a:t>
            </a:r>
          </a:p>
        </p:txBody>
      </p:sp>
      <p:sp>
        <p:nvSpPr>
          <p:cNvPr id="8196" name="Rectangle 3"/>
          <p:cNvSpPr>
            <a:spLocks noGrp="1" noChangeArrowheads="1"/>
          </p:cNvSpPr>
          <p:nvPr>
            <p:ph type="body" idx="1"/>
          </p:nvPr>
        </p:nvSpPr>
        <p:spPr>
          <a:xfrm>
            <a:off x="457200" y="1143000"/>
            <a:ext cx="7239000" cy="914400"/>
          </a:xfrm>
        </p:spPr>
        <p:txBody>
          <a:bodyPr/>
          <a:lstStyle/>
          <a:p>
            <a:pPr eaLnBrk="1" hangingPunct="1"/>
            <a:r>
              <a:rPr lang="en-US" dirty="0"/>
              <a:t>IBM Enhanced Keyboard with 101 keys</a:t>
            </a:r>
          </a:p>
        </p:txBody>
      </p:sp>
      <p:sp>
        <p:nvSpPr>
          <p:cNvPr id="5" name="Slide Number Placeholder 3"/>
          <p:cNvSpPr>
            <a:spLocks noGrp="1"/>
          </p:cNvSpPr>
          <p:nvPr>
            <p:ph type="sldNum" sz="quarter" idx="4294967295"/>
          </p:nvPr>
        </p:nvSpPr>
        <p:spPr bwMode="auto">
          <a:xfrm>
            <a:off x="5562600" y="6405562"/>
            <a:ext cx="2128838" cy="376238"/>
          </a:xfrm>
          <a:prstGeom prst="rect">
            <a:avLst/>
          </a:prstGeom>
          <a:noFill/>
          <a:ln>
            <a:miter lim="800000"/>
            <a:headEnd/>
            <a:tailEnd/>
          </a:ln>
        </p:spPr>
        <p:txBody>
          <a:bodyPr/>
          <a:lstStyle/>
          <a:p>
            <a:fld id="{0A147E1F-7BB4-41CD-B102-3D0DDA38FA7B}" type="slidenum">
              <a:rPr lang="en-US"/>
              <a:pPr/>
              <a:t>8</a:t>
            </a:fld>
            <a:endParaRPr lang="en-US" dirty="0"/>
          </a:p>
        </p:txBody>
      </p:sp>
      <p:pic>
        <p:nvPicPr>
          <p:cNvPr id="31746" name="Picture 2"/>
          <p:cNvPicPr>
            <a:picLocks noChangeAspect="1" noChangeArrowheads="1"/>
          </p:cNvPicPr>
          <p:nvPr/>
        </p:nvPicPr>
        <p:blipFill>
          <a:blip r:embed="rId2" cstate="print"/>
          <a:srcRect/>
          <a:stretch>
            <a:fillRect/>
          </a:stretch>
        </p:blipFill>
        <p:spPr bwMode="auto">
          <a:xfrm>
            <a:off x="304799" y="1828800"/>
            <a:ext cx="7269287" cy="4343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010400" cy="911225"/>
          </a:xfrm>
        </p:spPr>
        <p:txBody>
          <a:bodyPr/>
          <a:lstStyle/>
          <a:p>
            <a:r>
              <a:rPr lang="en-US" dirty="0"/>
              <a:t>Five Groups of Keys</a:t>
            </a:r>
          </a:p>
        </p:txBody>
      </p:sp>
      <p:sp>
        <p:nvSpPr>
          <p:cNvPr id="3" name="Content Placeholder 2"/>
          <p:cNvSpPr>
            <a:spLocks noGrp="1"/>
          </p:cNvSpPr>
          <p:nvPr>
            <p:ph idx="1"/>
          </p:nvPr>
        </p:nvSpPr>
        <p:spPr/>
        <p:txBody>
          <a:bodyPr/>
          <a:lstStyle/>
          <a:p>
            <a:r>
              <a:rPr lang="en-US" dirty="0"/>
              <a:t>Alphanumeric Keys</a:t>
            </a:r>
          </a:p>
          <a:p>
            <a:r>
              <a:rPr lang="en-US" dirty="0"/>
              <a:t>Modifier Keys</a:t>
            </a:r>
          </a:p>
          <a:p>
            <a:r>
              <a:rPr lang="en-US" dirty="0"/>
              <a:t>Numeric Keypad</a:t>
            </a:r>
          </a:p>
          <a:p>
            <a:r>
              <a:rPr lang="en-US" dirty="0"/>
              <a:t>Function Keys</a:t>
            </a:r>
          </a:p>
          <a:p>
            <a:r>
              <a:rPr lang="en-US" dirty="0"/>
              <a:t>Cursor Movement keys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82E5CB2-9C56-4C4E-9F8A-031E63E2A4DA}" type="slidenum">
              <a:rPr lang="en-US" altLang="zh-TW" smtClean="0"/>
              <a:pPr>
                <a:defRPr/>
              </a:pPr>
              <a:t>9</a:t>
            </a:fld>
            <a:endParaRPr lang="en-US" altLang="zh-TW" dirty="0"/>
          </a:p>
        </p:txBody>
      </p:sp>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Virtual_Slide_Template_Final</Template>
  <TotalTime>4587</TotalTime>
  <Words>2044</Words>
  <Application>Microsoft Office PowerPoint</Application>
  <PresentationFormat>On-screen Show (4:3)</PresentationFormat>
  <Paragraphs>320</Paragraphs>
  <Slides>40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Garamond</vt:lpstr>
      <vt:lpstr>Google Sans</vt:lpstr>
      <vt:lpstr>Times New Roman</vt:lpstr>
      <vt:lpstr>Wingdings</vt:lpstr>
      <vt:lpstr>Edge</vt:lpstr>
      <vt:lpstr>CSC 101 Introduction to Computing  Lecture 4 </vt:lpstr>
      <vt:lpstr>Last Lecture Summary I</vt:lpstr>
      <vt:lpstr>Last Lecture Summary II</vt:lpstr>
      <vt:lpstr> Using the input devices</vt:lpstr>
      <vt:lpstr>Input Devices</vt:lpstr>
      <vt:lpstr> Two Common Input Devices</vt:lpstr>
      <vt:lpstr>The Keyboard</vt:lpstr>
      <vt:lpstr>Standard Keyboard Layout</vt:lpstr>
      <vt:lpstr>Five Groups of Keys</vt:lpstr>
      <vt:lpstr>PowerPoint Presentation</vt:lpstr>
      <vt:lpstr>Alphanumeric Keys</vt:lpstr>
      <vt:lpstr>Modifier Keys</vt:lpstr>
      <vt:lpstr>Numeric Keypad</vt:lpstr>
      <vt:lpstr>Function Keys</vt:lpstr>
      <vt:lpstr>Cursor Movement Keys</vt:lpstr>
      <vt:lpstr>Special Purpose Keys</vt:lpstr>
      <vt:lpstr>PowerPoint Presentation</vt:lpstr>
      <vt:lpstr>Internet and Multimedia Controls</vt:lpstr>
      <vt:lpstr>How Keyboard Works</vt:lpstr>
      <vt:lpstr>Dvorak Keyboards</vt:lpstr>
      <vt:lpstr>Dvorak Keyboards</vt:lpstr>
      <vt:lpstr>QWERTY Keyboard Layout</vt:lpstr>
      <vt:lpstr>Non-standard layout and special-use</vt:lpstr>
      <vt:lpstr>Chorded Keyboard</vt:lpstr>
      <vt:lpstr>Software or Virtual Keyboards</vt:lpstr>
      <vt:lpstr>Foldable Keyboards</vt:lpstr>
      <vt:lpstr>Projection Keyboard</vt:lpstr>
      <vt:lpstr>Wireless Keyboard</vt:lpstr>
      <vt:lpstr>The Mouse</vt:lpstr>
      <vt:lpstr>The Mouse</vt:lpstr>
      <vt:lpstr>Optical Mouse</vt:lpstr>
      <vt:lpstr> Benefits of Using Mouse</vt:lpstr>
      <vt:lpstr>Interacting With a Mouse</vt:lpstr>
      <vt:lpstr>Mouse Button Configuration</vt:lpstr>
      <vt:lpstr>Cordless Keyboard and Mouse</vt:lpstr>
      <vt:lpstr>Variants of the Mouse</vt:lpstr>
      <vt:lpstr>Track Pads</vt:lpstr>
      <vt:lpstr>Track Point</vt:lpstr>
      <vt:lpstr>Summary</vt:lpstr>
      <vt:lpstr>Recommended Websites</vt:lpstr>
    </vt:vector>
  </TitlesOfParts>
  <Company>Cottrell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dc:title>
  <dc:subject>Introduction to Computing</dc:subject>
  <dc:creator>Dr. Iftikhar Azim Niaz</dc:creator>
  <cp:lastModifiedBy>HABIB UR REHMAN</cp:lastModifiedBy>
  <cp:revision>280</cp:revision>
  <dcterms:created xsi:type="dcterms:W3CDTF">2004-10-06T00:41:44Z</dcterms:created>
  <dcterms:modified xsi:type="dcterms:W3CDTF">2023-10-28T10:43:44Z</dcterms:modified>
</cp:coreProperties>
</file>